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3" r:id="rId11"/>
    <p:sldId id="267" r:id="rId12"/>
    <p:sldId id="268" r:id="rId13"/>
    <p:sldId id="269" r:id="rId14"/>
    <p:sldId id="275" r:id="rId15"/>
    <p:sldId id="276" r:id="rId16"/>
    <p:sldId id="270" r:id="rId17"/>
    <p:sldId id="272" r:id="rId18"/>
    <p:sldId id="273" r:id="rId19"/>
    <p:sldId id="271" r:id="rId20"/>
    <p:sldId id="274" r:id="rId21"/>
    <p:sldId id="277" r:id="rId22"/>
    <p:sldId id="310" r:id="rId23"/>
    <p:sldId id="311" r:id="rId24"/>
    <p:sldId id="312" r:id="rId25"/>
    <p:sldId id="313" r:id="rId26"/>
    <p:sldId id="314" r:id="rId27"/>
    <p:sldId id="316" r:id="rId28"/>
    <p:sldId id="315" r:id="rId29"/>
    <p:sldId id="317" r:id="rId30"/>
    <p:sldId id="318" r:id="rId31"/>
    <p:sldId id="319" r:id="rId32"/>
    <p:sldId id="320" r:id="rId33"/>
    <p:sldId id="290" r:id="rId34"/>
    <p:sldId id="291" r:id="rId35"/>
    <p:sldId id="294" r:id="rId36"/>
    <p:sldId id="295" r:id="rId37"/>
    <p:sldId id="296" r:id="rId38"/>
    <p:sldId id="292" r:id="rId39"/>
    <p:sldId id="297" r:id="rId40"/>
    <p:sldId id="298" r:id="rId41"/>
    <p:sldId id="293" r:id="rId42"/>
    <p:sldId id="299" r:id="rId43"/>
    <p:sldId id="300" r:id="rId44"/>
    <p:sldId id="301" r:id="rId45"/>
    <p:sldId id="302" r:id="rId46"/>
    <p:sldId id="303" r:id="rId47"/>
    <p:sldId id="278" r:id="rId48"/>
    <p:sldId id="279" r:id="rId49"/>
    <p:sldId id="280" r:id="rId50"/>
    <p:sldId id="281" r:id="rId51"/>
    <p:sldId id="282" r:id="rId52"/>
    <p:sldId id="284" r:id="rId53"/>
    <p:sldId id="285" r:id="rId54"/>
    <p:sldId id="287" r:id="rId55"/>
    <p:sldId id="288" r:id="rId56"/>
    <p:sldId id="289" r:id="rId57"/>
    <p:sldId id="304" r:id="rId58"/>
    <p:sldId id="305" r:id="rId59"/>
    <p:sldId id="306" r:id="rId60"/>
    <p:sldId id="307" r:id="rId61"/>
    <p:sldId id="286" r:id="rId62"/>
    <p:sldId id="308" r:id="rId63"/>
    <p:sldId id="309" r:id="rId64"/>
    <p:sldId id="321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>
        <p:scale>
          <a:sx n="77" d="100"/>
          <a:sy n="77" d="100"/>
        </p:scale>
        <p:origin x="-1104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23E31A-F640-44C4-81C6-39F43087C66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37CF2F-422D-46B7-B30A-ADCA03957534}">
      <dgm:prSet phldrT="[Text]"/>
      <dgm:spPr/>
      <dgm:t>
        <a:bodyPr/>
        <a:lstStyle/>
        <a:p>
          <a:r>
            <a:rPr lang="en-US" dirty="0" err="1"/>
            <a:t>Quên</a:t>
          </a:r>
          <a:r>
            <a:rPr lang="en-US" dirty="0"/>
            <a:t> </a:t>
          </a:r>
          <a:r>
            <a:rPr lang="en-US" dirty="0" err="1"/>
            <a:t>thuốc</a:t>
          </a:r>
          <a:endParaRPr lang="en-US" dirty="0"/>
        </a:p>
      </dgm:t>
    </dgm:pt>
    <dgm:pt modelId="{E2526F4D-74B9-47B4-8C37-6E143E9DAE00}" type="parTrans" cxnId="{5F47B702-9AE6-4D5B-9A78-DB7595FE3074}">
      <dgm:prSet/>
      <dgm:spPr/>
      <dgm:t>
        <a:bodyPr/>
        <a:lstStyle/>
        <a:p>
          <a:endParaRPr lang="en-US"/>
        </a:p>
      </dgm:t>
    </dgm:pt>
    <dgm:pt modelId="{B1F2B982-A478-40D7-AAED-E07E917E1741}" type="sibTrans" cxnId="{5F47B702-9AE6-4D5B-9A78-DB7595FE3074}">
      <dgm:prSet/>
      <dgm:spPr/>
      <dgm:t>
        <a:bodyPr/>
        <a:lstStyle/>
        <a:p>
          <a:endParaRPr lang="en-US"/>
        </a:p>
      </dgm:t>
    </dgm:pt>
    <dgm:pt modelId="{2C4BC6C1-4BEA-44D7-B5F7-2E34880686D5}">
      <dgm:prSet phldrT="[Text]"/>
      <dgm:spPr/>
      <dgm:t>
        <a:bodyPr/>
        <a:lstStyle/>
        <a:p>
          <a:r>
            <a:rPr lang="en-US" dirty="0"/>
            <a:t>COCs</a:t>
          </a:r>
        </a:p>
      </dgm:t>
    </dgm:pt>
    <dgm:pt modelId="{AF028063-6497-4C02-98CC-3F5EFC700492}" type="parTrans" cxnId="{1F244A71-C2B7-4A56-BC1B-D65BF84BA804}">
      <dgm:prSet/>
      <dgm:spPr/>
      <dgm:t>
        <a:bodyPr/>
        <a:lstStyle/>
        <a:p>
          <a:endParaRPr lang="en-US"/>
        </a:p>
      </dgm:t>
    </dgm:pt>
    <dgm:pt modelId="{54ACFD39-B1D0-4F83-A4CF-7BD9B39296DA}" type="sibTrans" cxnId="{1F244A71-C2B7-4A56-BC1B-D65BF84BA804}">
      <dgm:prSet/>
      <dgm:spPr/>
      <dgm:t>
        <a:bodyPr/>
        <a:lstStyle/>
        <a:p>
          <a:endParaRPr lang="en-US"/>
        </a:p>
      </dgm:t>
    </dgm:pt>
    <dgm:pt modelId="{92B7A4D6-B9F1-4285-931C-BA3031B1BC64}">
      <dgm:prSet phldrT="[Text]"/>
      <dgm:spPr/>
      <dgm:t>
        <a:bodyPr/>
        <a:lstStyle/>
        <a:p>
          <a:r>
            <a:rPr lang="en-US" dirty="0"/>
            <a:t>2 </a:t>
          </a:r>
          <a:r>
            <a:rPr lang="en-US" dirty="0" err="1"/>
            <a:t>viên</a:t>
          </a:r>
          <a:endParaRPr lang="en-US" dirty="0"/>
        </a:p>
      </dgm:t>
    </dgm:pt>
    <dgm:pt modelId="{E683C18D-1054-4452-8CC5-FFA9C25E39FF}" type="parTrans" cxnId="{980C3A71-6E2E-4250-90A7-DE6182B35340}">
      <dgm:prSet/>
      <dgm:spPr/>
      <dgm:t>
        <a:bodyPr/>
        <a:lstStyle/>
        <a:p>
          <a:endParaRPr lang="en-US"/>
        </a:p>
      </dgm:t>
    </dgm:pt>
    <dgm:pt modelId="{14E89FAD-8B29-4320-B46B-25B67FC05CE1}" type="sibTrans" cxnId="{980C3A71-6E2E-4250-90A7-DE6182B35340}">
      <dgm:prSet/>
      <dgm:spPr/>
      <dgm:t>
        <a:bodyPr/>
        <a:lstStyle/>
        <a:p>
          <a:endParaRPr lang="en-US"/>
        </a:p>
      </dgm:t>
    </dgm:pt>
    <dgm:pt modelId="{80CD5CFD-930D-4B8F-9593-1D9740916784}">
      <dgm:prSet phldrT="[Text]"/>
      <dgm:spPr/>
      <dgm:t>
        <a:bodyPr/>
        <a:lstStyle/>
        <a:p>
          <a:r>
            <a:rPr lang="en-US" dirty="0" err="1"/>
            <a:t>Tuần</a:t>
          </a:r>
          <a:r>
            <a:rPr lang="en-US" dirty="0"/>
            <a:t> 1</a:t>
          </a:r>
        </a:p>
      </dgm:t>
    </dgm:pt>
    <dgm:pt modelId="{5A09BA99-92A0-4F96-B541-7D27B092BE85}" type="parTrans" cxnId="{BD2EB964-CE27-44C1-A858-E09A9674DCF5}">
      <dgm:prSet/>
      <dgm:spPr/>
      <dgm:t>
        <a:bodyPr/>
        <a:lstStyle/>
        <a:p>
          <a:endParaRPr lang="en-US"/>
        </a:p>
      </dgm:t>
    </dgm:pt>
    <dgm:pt modelId="{EED6B830-7487-42B4-804D-C4EA6B4EA710}" type="sibTrans" cxnId="{BD2EB964-CE27-44C1-A858-E09A9674DCF5}">
      <dgm:prSet/>
      <dgm:spPr/>
      <dgm:t>
        <a:bodyPr/>
        <a:lstStyle/>
        <a:p>
          <a:endParaRPr lang="en-US"/>
        </a:p>
      </dgm:t>
    </dgm:pt>
    <dgm:pt modelId="{098DDEF9-ADDC-4064-89E9-4698DD41C772}">
      <dgm:prSet phldrT="[Text]"/>
      <dgm:spPr/>
      <dgm:t>
        <a:bodyPr/>
        <a:lstStyle/>
        <a:p>
          <a:r>
            <a:rPr lang="en-US" dirty="0" err="1"/>
            <a:t>Tuần</a:t>
          </a:r>
          <a:r>
            <a:rPr lang="en-US" dirty="0"/>
            <a:t> 3</a:t>
          </a:r>
        </a:p>
      </dgm:t>
    </dgm:pt>
    <dgm:pt modelId="{C0CB540A-D4E2-4C8F-B9DD-0EDF9973D23C}" type="parTrans" cxnId="{BB72249E-B0DA-435E-8CA0-259BD9944223}">
      <dgm:prSet/>
      <dgm:spPr/>
      <dgm:t>
        <a:bodyPr/>
        <a:lstStyle/>
        <a:p>
          <a:endParaRPr lang="en-US"/>
        </a:p>
      </dgm:t>
    </dgm:pt>
    <dgm:pt modelId="{CCF339CB-7835-4181-8278-8FA9DF760CB7}" type="sibTrans" cxnId="{BB72249E-B0DA-435E-8CA0-259BD9944223}">
      <dgm:prSet/>
      <dgm:spPr/>
      <dgm:t>
        <a:bodyPr/>
        <a:lstStyle/>
        <a:p>
          <a:endParaRPr lang="en-US"/>
        </a:p>
      </dgm:t>
    </dgm:pt>
    <dgm:pt modelId="{9C0604B5-F421-4159-BE6E-863F3CDB58E9}">
      <dgm:prSet phldrT="[Text]"/>
      <dgm:spPr/>
      <dgm:t>
        <a:bodyPr/>
        <a:lstStyle/>
        <a:p>
          <a:r>
            <a:rPr lang="en-US" dirty="0" err="1"/>
            <a:t>Tuần</a:t>
          </a:r>
          <a:r>
            <a:rPr lang="en-US" dirty="0"/>
            <a:t> 2</a:t>
          </a:r>
        </a:p>
      </dgm:t>
    </dgm:pt>
    <dgm:pt modelId="{DFE95E82-05B3-4AEA-83CD-04354626B867}" type="parTrans" cxnId="{DEAD1DF0-3ED6-4964-AD53-8D1D74A57B21}">
      <dgm:prSet/>
      <dgm:spPr/>
      <dgm:t>
        <a:bodyPr/>
        <a:lstStyle/>
        <a:p>
          <a:endParaRPr lang="en-US"/>
        </a:p>
      </dgm:t>
    </dgm:pt>
    <dgm:pt modelId="{43B0088E-DF73-49A8-9D76-5E53663BD757}" type="sibTrans" cxnId="{DEAD1DF0-3ED6-4964-AD53-8D1D74A57B21}">
      <dgm:prSet/>
      <dgm:spPr/>
      <dgm:t>
        <a:bodyPr/>
        <a:lstStyle/>
        <a:p>
          <a:endParaRPr lang="en-US"/>
        </a:p>
      </dgm:t>
    </dgm:pt>
    <dgm:pt modelId="{18539DFF-55E2-4A33-958A-92043A29EBB3}">
      <dgm:prSet phldrT="[Text]"/>
      <dgm:spPr/>
      <dgm:t>
        <a:bodyPr/>
        <a:lstStyle/>
        <a:p>
          <a:r>
            <a:rPr lang="en-US" dirty="0"/>
            <a:t>1 </a:t>
          </a:r>
          <a:r>
            <a:rPr lang="en-US" dirty="0" err="1"/>
            <a:t>viên</a:t>
          </a:r>
          <a:endParaRPr lang="en-US" dirty="0"/>
        </a:p>
      </dgm:t>
    </dgm:pt>
    <dgm:pt modelId="{1DBBED03-AA80-4348-AD27-8B459F9AD75C}" type="parTrans" cxnId="{CC52770E-6010-4BE5-B44D-2BBD87CE8E2E}">
      <dgm:prSet/>
      <dgm:spPr/>
      <dgm:t>
        <a:bodyPr/>
        <a:lstStyle/>
        <a:p>
          <a:endParaRPr lang="en-US"/>
        </a:p>
      </dgm:t>
    </dgm:pt>
    <dgm:pt modelId="{3C4F740A-28D3-4C6C-A337-D2147EF7937B}" type="sibTrans" cxnId="{CC52770E-6010-4BE5-B44D-2BBD87CE8E2E}">
      <dgm:prSet/>
      <dgm:spPr/>
      <dgm:t>
        <a:bodyPr/>
        <a:lstStyle/>
        <a:p>
          <a:endParaRPr lang="en-US"/>
        </a:p>
      </dgm:t>
    </dgm:pt>
    <dgm:pt modelId="{C485596D-7324-4C78-B820-B73F9D797FA6}">
      <dgm:prSet phldrT="[Text]"/>
      <dgm:spPr/>
      <dgm:t>
        <a:bodyPr/>
        <a:lstStyle/>
        <a:p>
          <a:r>
            <a:rPr lang="en-US" dirty="0"/>
            <a:t>POPs</a:t>
          </a:r>
        </a:p>
      </dgm:t>
    </dgm:pt>
    <dgm:pt modelId="{9B22F263-C49D-4937-98F9-78B04648F752}" type="parTrans" cxnId="{D9140403-2DC9-4F88-9817-009CF80ABACD}">
      <dgm:prSet/>
      <dgm:spPr/>
      <dgm:t>
        <a:bodyPr/>
        <a:lstStyle/>
        <a:p>
          <a:endParaRPr lang="en-US"/>
        </a:p>
      </dgm:t>
    </dgm:pt>
    <dgm:pt modelId="{A04C3A8D-23F6-45B5-8B7C-77DD51AB74F9}" type="sibTrans" cxnId="{D9140403-2DC9-4F88-9817-009CF80ABACD}">
      <dgm:prSet/>
      <dgm:spPr/>
      <dgm:t>
        <a:bodyPr/>
        <a:lstStyle/>
        <a:p>
          <a:endParaRPr lang="en-US"/>
        </a:p>
      </dgm:t>
    </dgm:pt>
    <dgm:pt modelId="{46CF6370-D568-4A42-A66E-16AFBED56F27}" type="pres">
      <dgm:prSet presAssocID="{C023E31A-F640-44C4-81C6-39F43087C66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D8B765E9-16B6-4E78-BCF2-E7906CF4ABBF}" type="pres">
      <dgm:prSet presAssocID="{4237CF2F-422D-46B7-B30A-ADCA03957534}" presName="root1" presStyleCnt="0"/>
      <dgm:spPr/>
    </dgm:pt>
    <dgm:pt modelId="{3B0BC5CB-4DBF-41F9-B7C5-D2CA6662CB11}" type="pres">
      <dgm:prSet presAssocID="{4237CF2F-422D-46B7-B30A-ADCA03957534}" presName="LevelOneTextNode" presStyleLbl="node0" presStyleIdx="0" presStyleCnt="1" custScaleX="46242" custLinFactNeighborX="11462" custLinFactNeighborY="39203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79C38D9-DCBB-43D9-BCAA-8215CEAAC245}" type="pres">
      <dgm:prSet presAssocID="{4237CF2F-422D-46B7-B30A-ADCA03957534}" presName="level2hierChild" presStyleCnt="0"/>
      <dgm:spPr/>
    </dgm:pt>
    <dgm:pt modelId="{C2D8AE1E-FD1D-46E3-91CA-8C4FDA1C472C}" type="pres">
      <dgm:prSet presAssocID="{9B22F263-C49D-4937-98F9-78B04648F752}" presName="conn2-1" presStyleLbl="parChTrans1D2" presStyleIdx="0" presStyleCnt="2"/>
      <dgm:spPr/>
      <dgm:t>
        <a:bodyPr/>
        <a:lstStyle/>
        <a:p>
          <a:endParaRPr lang="vi-VN"/>
        </a:p>
      </dgm:t>
    </dgm:pt>
    <dgm:pt modelId="{18C41D47-1351-454D-8708-3686F9731E9A}" type="pres">
      <dgm:prSet presAssocID="{9B22F263-C49D-4937-98F9-78B04648F752}" presName="connTx" presStyleLbl="parChTrans1D2" presStyleIdx="0" presStyleCnt="2"/>
      <dgm:spPr/>
      <dgm:t>
        <a:bodyPr/>
        <a:lstStyle/>
        <a:p>
          <a:endParaRPr lang="vi-VN"/>
        </a:p>
      </dgm:t>
    </dgm:pt>
    <dgm:pt modelId="{B0E1CB7C-0FA9-45F2-A30D-1C3ABE9CD1E2}" type="pres">
      <dgm:prSet presAssocID="{C485596D-7324-4C78-B820-B73F9D797FA6}" presName="root2" presStyleCnt="0"/>
      <dgm:spPr/>
    </dgm:pt>
    <dgm:pt modelId="{D092DD0E-DA90-4E75-A7A4-8147A4B0AB24}" type="pres">
      <dgm:prSet presAssocID="{C485596D-7324-4C78-B820-B73F9D797FA6}" presName="LevelTwoTextNode" presStyleLbl="node2" presStyleIdx="0" presStyleCnt="2" custScaleX="50290" custScaleY="44833" custLinFactY="3798" custLinFactNeighborX="-15180" custLinFactNeighborY="100000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A2B2955F-160F-4771-BEB4-B2E3018F17C5}" type="pres">
      <dgm:prSet presAssocID="{C485596D-7324-4C78-B820-B73F9D797FA6}" presName="level3hierChild" presStyleCnt="0"/>
      <dgm:spPr/>
    </dgm:pt>
    <dgm:pt modelId="{87B23D3F-BAC2-41C1-BC4C-D5EB43C6CFE1}" type="pres">
      <dgm:prSet presAssocID="{AF028063-6497-4C02-98CC-3F5EFC700492}" presName="conn2-1" presStyleLbl="parChTrans1D2" presStyleIdx="1" presStyleCnt="2"/>
      <dgm:spPr/>
      <dgm:t>
        <a:bodyPr/>
        <a:lstStyle/>
        <a:p>
          <a:endParaRPr lang="vi-VN"/>
        </a:p>
      </dgm:t>
    </dgm:pt>
    <dgm:pt modelId="{84E85F94-D5F2-45B4-A651-B211092A1BA2}" type="pres">
      <dgm:prSet presAssocID="{AF028063-6497-4C02-98CC-3F5EFC700492}" presName="connTx" presStyleLbl="parChTrans1D2" presStyleIdx="1" presStyleCnt="2"/>
      <dgm:spPr/>
      <dgm:t>
        <a:bodyPr/>
        <a:lstStyle/>
        <a:p>
          <a:endParaRPr lang="vi-VN"/>
        </a:p>
      </dgm:t>
    </dgm:pt>
    <dgm:pt modelId="{11D15D29-221D-4682-8D93-B10DA8FA926E}" type="pres">
      <dgm:prSet presAssocID="{2C4BC6C1-4BEA-44D7-B5F7-2E34880686D5}" presName="root2" presStyleCnt="0"/>
      <dgm:spPr/>
    </dgm:pt>
    <dgm:pt modelId="{06379F64-9DE7-46DE-BB0D-17342A39E4BA}" type="pres">
      <dgm:prSet presAssocID="{2C4BC6C1-4BEA-44D7-B5F7-2E34880686D5}" presName="LevelTwoTextNode" presStyleLbl="node2" presStyleIdx="1" presStyleCnt="2" custScaleX="49327" custScaleY="41940" custLinFactNeighborX="-14511" custLinFactNeighborY="-698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F10F2CD9-038D-4657-AD8A-6F219CF0A4EB}" type="pres">
      <dgm:prSet presAssocID="{2C4BC6C1-4BEA-44D7-B5F7-2E34880686D5}" presName="level3hierChild" presStyleCnt="0"/>
      <dgm:spPr/>
    </dgm:pt>
    <dgm:pt modelId="{A923E920-CAB8-478A-8C7E-C223C38F5D87}" type="pres">
      <dgm:prSet presAssocID="{1DBBED03-AA80-4348-AD27-8B459F9AD75C}" presName="conn2-1" presStyleLbl="parChTrans1D3" presStyleIdx="0" presStyleCnt="2"/>
      <dgm:spPr/>
      <dgm:t>
        <a:bodyPr/>
        <a:lstStyle/>
        <a:p>
          <a:endParaRPr lang="vi-VN"/>
        </a:p>
      </dgm:t>
    </dgm:pt>
    <dgm:pt modelId="{B9AF3FF2-A34B-46BE-B7D5-055835C5DE6C}" type="pres">
      <dgm:prSet presAssocID="{1DBBED03-AA80-4348-AD27-8B459F9AD75C}" presName="connTx" presStyleLbl="parChTrans1D3" presStyleIdx="0" presStyleCnt="2"/>
      <dgm:spPr/>
      <dgm:t>
        <a:bodyPr/>
        <a:lstStyle/>
        <a:p>
          <a:endParaRPr lang="vi-VN"/>
        </a:p>
      </dgm:t>
    </dgm:pt>
    <dgm:pt modelId="{99FB2243-2C6C-421C-AD38-EA48165897B9}" type="pres">
      <dgm:prSet presAssocID="{18539DFF-55E2-4A33-958A-92043A29EBB3}" presName="root2" presStyleCnt="0"/>
      <dgm:spPr/>
    </dgm:pt>
    <dgm:pt modelId="{4031746B-60E6-4667-BF0C-6DB833E45B18}" type="pres">
      <dgm:prSet presAssocID="{18539DFF-55E2-4A33-958A-92043A29EBB3}" presName="LevelTwoTextNode" presStyleLbl="node3" presStyleIdx="0" presStyleCnt="2" custScaleX="61932" custScaleY="55558" custLinFactNeighborX="-1071" custLinFactNeighborY="-21936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6E5F1C24-5468-442A-9292-AC62B37F59DB}" type="pres">
      <dgm:prSet presAssocID="{18539DFF-55E2-4A33-958A-92043A29EBB3}" presName="level3hierChild" presStyleCnt="0"/>
      <dgm:spPr/>
    </dgm:pt>
    <dgm:pt modelId="{7880F82F-DC3C-403C-A37B-22BB0D757437}" type="pres">
      <dgm:prSet presAssocID="{E683C18D-1054-4452-8CC5-FFA9C25E39FF}" presName="conn2-1" presStyleLbl="parChTrans1D3" presStyleIdx="1" presStyleCnt="2"/>
      <dgm:spPr/>
      <dgm:t>
        <a:bodyPr/>
        <a:lstStyle/>
        <a:p>
          <a:endParaRPr lang="vi-VN"/>
        </a:p>
      </dgm:t>
    </dgm:pt>
    <dgm:pt modelId="{3AC7EC59-946D-4F16-83DF-FB741469A4B4}" type="pres">
      <dgm:prSet presAssocID="{E683C18D-1054-4452-8CC5-FFA9C25E39FF}" presName="connTx" presStyleLbl="parChTrans1D3" presStyleIdx="1" presStyleCnt="2"/>
      <dgm:spPr/>
      <dgm:t>
        <a:bodyPr/>
        <a:lstStyle/>
        <a:p>
          <a:endParaRPr lang="vi-VN"/>
        </a:p>
      </dgm:t>
    </dgm:pt>
    <dgm:pt modelId="{CC5BEB4B-00EC-4C05-B637-C32871FF552A}" type="pres">
      <dgm:prSet presAssocID="{92B7A4D6-B9F1-4285-931C-BA3031B1BC64}" presName="root2" presStyleCnt="0"/>
      <dgm:spPr/>
    </dgm:pt>
    <dgm:pt modelId="{DCD772D6-F1D8-48F3-9E4E-D1DE8E2AED6B}" type="pres">
      <dgm:prSet presAssocID="{92B7A4D6-B9F1-4285-931C-BA3031B1BC64}" presName="LevelTwoTextNode" presStyleLbl="node3" presStyleIdx="1" presStyleCnt="2" custScaleX="61976" custScaleY="46136" custLinFactNeighborX="-1957" custLinFactNeighborY="-14338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DEB5B021-0420-4BD9-9C12-AFC63A1C2080}" type="pres">
      <dgm:prSet presAssocID="{92B7A4D6-B9F1-4285-931C-BA3031B1BC64}" presName="level3hierChild" presStyleCnt="0"/>
      <dgm:spPr/>
    </dgm:pt>
    <dgm:pt modelId="{B91658D2-75A0-4DBE-ACB9-2DF42A4B013F}" type="pres">
      <dgm:prSet presAssocID="{5A09BA99-92A0-4F96-B541-7D27B092BE85}" presName="conn2-1" presStyleLbl="parChTrans1D4" presStyleIdx="0" presStyleCnt="3"/>
      <dgm:spPr/>
      <dgm:t>
        <a:bodyPr/>
        <a:lstStyle/>
        <a:p>
          <a:endParaRPr lang="vi-VN"/>
        </a:p>
      </dgm:t>
    </dgm:pt>
    <dgm:pt modelId="{1E88F89F-F19D-4565-91BC-4D7039F139BC}" type="pres">
      <dgm:prSet presAssocID="{5A09BA99-92A0-4F96-B541-7D27B092BE85}" presName="connTx" presStyleLbl="parChTrans1D4" presStyleIdx="0" presStyleCnt="3"/>
      <dgm:spPr/>
      <dgm:t>
        <a:bodyPr/>
        <a:lstStyle/>
        <a:p>
          <a:endParaRPr lang="vi-VN"/>
        </a:p>
      </dgm:t>
    </dgm:pt>
    <dgm:pt modelId="{C9EA753B-FEA5-4259-965E-DB17A50890AE}" type="pres">
      <dgm:prSet presAssocID="{80CD5CFD-930D-4B8F-9593-1D9740916784}" presName="root2" presStyleCnt="0"/>
      <dgm:spPr/>
    </dgm:pt>
    <dgm:pt modelId="{7B58DE7C-E172-47F8-9E2F-ADA48AA25EB2}" type="pres">
      <dgm:prSet presAssocID="{80CD5CFD-930D-4B8F-9593-1D9740916784}" presName="LevelTwoTextNode" presStyleLbl="node4" presStyleIdx="0" presStyleCnt="3" custScaleX="52643" custScaleY="52677" custLinFactNeighborX="-4589" custLinFactNeighborY="-21034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7F436DFE-A9A0-4479-A3B0-192A2ADA96D7}" type="pres">
      <dgm:prSet presAssocID="{80CD5CFD-930D-4B8F-9593-1D9740916784}" presName="level3hierChild" presStyleCnt="0"/>
      <dgm:spPr/>
    </dgm:pt>
    <dgm:pt modelId="{D8963A75-8282-4A0D-A732-5AA46A7E243B}" type="pres">
      <dgm:prSet presAssocID="{DFE95E82-05B3-4AEA-83CD-04354626B867}" presName="conn2-1" presStyleLbl="parChTrans1D4" presStyleIdx="1" presStyleCnt="3"/>
      <dgm:spPr/>
      <dgm:t>
        <a:bodyPr/>
        <a:lstStyle/>
        <a:p>
          <a:endParaRPr lang="vi-VN"/>
        </a:p>
      </dgm:t>
    </dgm:pt>
    <dgm:pt modelId="{E755E23B-FE6E-4265-9C96-FE0E64CE9A54}" type="pres">
      <dgm:prSet presAssocID="{DFE95E82-05B3-4AEA-83CD-04354626B867}" presName="connTx" presStyleLbl="parChTrans1D4" presStyleIdx="1" presStyleCnt="3"/>
      <dgm:spPr/>
      <dgm:t>
        <a:bodyPr/>
        <a:lstStyle/>
        <a:p>
          <a:endParaRPr lang="vi-VN"/>
        </a:p>
      </dgm:t>
    </dgm:pt>
    <dgm:pt modelId="{7CE26A40-20C9-49D9-B13C-414DCD62D4FB}" type="pres">
      <dgm:prSet presAssocID="{9C0604B5-F421-4159-BE6E-863F3CDB58E9}" presName="root2" presStyleCnt="0"/>
      <dgm:spPr/>
    </dgm:pt>
    <dgm:pt modelId="{1F53811A-064A-446B-8A14-FA56B46D90AA}" type="pres">
      <dgm:prSet presAssocID="{9C0604B5-F421-4159-BE6E-863F3CDB58E9}" presName="LevelTwoTextNode" presStyleLbl="node4" presStyleIdx="1" presStyleCnt="3" custScaleX="53417" custScaleY="52676" custLinFactNeighborX="-3504" custLinFactNeighborY="-20503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16648DFA-67C2-4A9A-A1A8-E1D3396651D3}" type="pres">
      <dgm:prSet presAssocID="{9C0604B5-F421-4159-BE6E-863F3CDB58E9}" presName="level3hierChild" presStyleCnt="0"/>
      <dgm:spPr/>
    </dgm:pt>
    <dgm:pt modelId="{1CED9647-4B7D-40BC-A0BE-04D9E59EE7E9}" type="pres">
      <dgm:prSet presAssocID="{C0CB540A-D4E2-4C8F-B9DD-0EDF9973D23C}" presName="conn2-1" presStyleLbl="parChTrans1D4" presStyleIdx="2" presStyleCnt="3"/>
      <dgm:spPr/>
      <dgm:t>
        <a:bodyPr/>
        <a:lstStyle/>
        <a:p>
          <a:endParaRPr lang="vi-VN"/>
        </a:p>
      </dgm:t>
    </dgm:pt>
    <dgm:pt modelId="{0CA36A45-D126-453C-8FC8-6B55C580BF19}" type="pres">
      <dgm:prSet presAssocID="{C0CB540A-D4E2-4C8F-B9DD-0EDF9973D23C}" presName="connTx" presStyleLbl="parChTrans1D4" presStyleIdx="2" presStyleCnt="3"/>
      <dgm:spPr/>
      <dgm:t>
        <a:bodyPr/>
        <a:lstStyle/>
        <a:p>
          <a:endParaRPr lang="vi-VN"/>
        </a:p>
      </dgm:t>
    </dgm:pt>
    <dgm:pt modelId="{3D273AB3-6078-4460-BD3D-55EAB0EA7E73}" type="pres">
      <dgm:prSet presAssocID="{098DDEF9-ADDC-4064-89E9-4698DD41C772}" presName="root2" presStyleCnt="0"/>
      <dgm:spPr/>
    </dgm:pt>
    <dgm:pt modelId="{77940745-DD75-4703-9370-9598E0065C4B}" type="pres">
      <dgm:prSet presAssocID="{098DDEF9-ADDC-4064-89E9-4698DD41C772}" presName="LevelTwoTextNode" presStyleLbl="node4" presStyleIdx="2" presStyleCnt="3" custScaleX="54109" custScaleY="50048" custLinFactNeighborX="-3877" custLinFactNeighborY="-21034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ADAAC773-A449-4BE7-8DD3-A0E43D281253}" type="pres">
      <dgm:prSet presAssocID="{098DDEF9-ADDC-4064-89E9-4698DD41C772}" presName="level3hierChild" presStyleCnt="0"/>
      <dgm:spPr/>
    </dgm:pt>
  </dgm:ptLst>
  <dgm:cxnLst>
    <dgm:cxn modelId="{3E8B6C7F-41FB-445E-929C-AAA884391245}" type="presOf" srcId="{C023E31A-F640-44C4-81C6-39F43087C667}" destId="{46CF6370-D568-4A42-A66E-16AFBED56F27}" srcOrd="0" destOrd="0" presId="urn:microsoft.com/office/officeart/2005/8/layout/hierarchy2"/>
    <dgm:cxn modelId="{CB53B458-12A9-46E0-B68D-9D02D3A4CBAF}" type="presOf" srcId="{9B22F263-C49D-4937-98F9-78B04648F752}" destId="{C2D8AE1E-FD1D-46E3-91CA-8C4FDA1C472C}" srcOrd="0" destOrd="0" presId="urn:microsoft.com/office/officeart/2005/8/layout/hierarchy2"/>
    <dgm:cxn modelId="{8BD72534-1FBA-4761-8D4E-962CE44A5C44}" type="presOf" srcId="{80CD5CFD-930D-4B8F-9593-1D9740916784}" destId="{7B58DE7C-E172-47F8-9E2F-ADA48AA25EB2}" srcOrd="0" destOrd="0" presId="urn:microsoft.com/office/officeart/2005/8/layout/hierarchy2"/>
    <dgm:cxn modelId="{576D56B1-2E57-4FB7-B0C1-CE5A0AA360C0}" type="presOf" srcId="{1DBBED03-AA80-4348-AD27-8B459F9AD75C}" destId="{B9AF3FF2-A34B-46BE-B7D5-055835C5DE6C}" srcOrd="1" destOrd="0" presId="urn:microsoft.com/office/officeart/2005/8/layout/hierarchy2"/>
    <dgm:cxn modelId="{E545CA12-8BBF-44E6-A8E1-DACF0EDBBDB9}" type="presOf" srcId="{9B22F263-C49D-4937-98F9-78B04648F752}" destId="{18C41D47-1351-454D-8708-3686F9731E9A}" srcOrd="1" destOrd="0" presId="urn:microsoft.com/office/officeart/2005/8/layout/hierarchy2"/>
    <dgm:cxn modelId="{CC52770E-6010-4BE5-B44D-2BBD87CE8E2E}" srcId="{2C4BC6C1-4BEA-44D7-B5F7-2E34880686D5}" destId="{18539DFF-55E2-4A33-958A-92043A29EBB3}" srcOrd="0" destOrd="0" parTransId="{1DBBED03-AA80-4348-AD27-8B459F9AD75C}" sibTransId="{3C4F740A-28D3-4C6C-A337-D2147EF7937B}"/>
    <dgm:cxn modelId="{5F47B702-9AE6-4D5B-9A78-DB7595FE3074}" srcId="{C023E31A-F640-44C4-81C6-39F43087C667}" destId="{4237CF2F-422D-46B7-B30A-ADCA03957534}" srcOrd="0" destOrd="0" parTransId="{E2526F4D-74B9-47B4-8C37-6E143E9DAE00}" sibTransId="{B1F2B982-A478-40D7-AAED-E07E917E1741}"/>
    <dgm:cxn modelId="{7DECDCE4-AD9A-4E32-B7B5-61E7D0EDB843}" type="presOf" srcId="{4237CF2F-422D-46B7-B30A-ADCA03957534}" destId="{3B0BC5CB-4DBF-41F9-B7C5-D2CA6662CB11}" srcOrd="0" destOrd="0" presId="urn:microsoft.com/office/officeart/2005/8/layout/hierarchy2"/>
    <dgm:cxn modelId="{BB72249E-B0DA-435E-8CA0-259BD9944223}" srcId="{92B7A4D6-B9F1-4285-931C-BA3031B1BC64}" destId="{098DDEF9-ADDC-4064-89E9-4698DD41C772}" srcOrd="2" destOrd="0" parTransId="{C0CB540A-D4E2-4C8F-B9DD-0EDF9973D23C}" sibTransId="{CCF339CB-7835-4181-8278-8FA9DF760CB7}"/>
    <dgm:cxn modelId="{1F244A71-C2B7-4A56-BC1B-D65BF84BA804}" srcId="{4237CF2F-422D-46B7-B30A-ADCA03957534}" destId="{2C4BC6C1-4BEA-44D7-B5F7-2E34880686D5}" srcOrd="1" destOrd="0" parTransId="{AF028063-6497-4C02-98CC-3F5EFC700492}" sibTransId="{54ACFD39-B1D0-4F83-A4CF-7BD9B39296DA}"/>
    <dgm:cxn modelId="{CB0B24D3-DA68-45AE-A996-0D9FB6EAD948}" type="presOf" srcId="{C0CB540A-D4E2-4C8F-B9DD-0EDF9973D23C}" destId="{1CED9647-4B7D-40BC-A0BE-04D9E59EE7E9}" srcOrd="0" destOrd="0" presId="urn:microsoft.com/office/officeart/2005/8/layout/hierarchy2"/>
    <dgm:cxn modelId="{EDDC257D-0AE3-491C-B35B-EC5D0CD6C7AA}" type="presOf" srcId="{1DBBED03-AA80-4348-AD27-8B459F9AD75C}" destId="{A923E920-CAB8-478A-8C7E-C223C38F5D87}" srcOrd="0" destOrd="0" presId="urn:microsoft.com/office/officeart/2005/8/layout/hierarchy2"/>
    <dgm:cxn modelId="{42CB794A-854A-4CA1-990D-5F25E4A617A1}" type="presOf" srcId="{C485596D-7324-4C78-B820-B73F9D797FA6}" destId="{D092DD0E-DA90-4E75-A7A4-8147A4B0AB24}" srcOrd="0" destOrd="0" presId="urn:microsoft.com/office/officeart/2005/8/layout/hierarchy2"/>
    <dgm:cxn modelId="{980C3A71-6E2E-4250-90A7-DE6182B35340}" srcId="{2C4BC6C1-4BEA-44D7-B5F7-2E34880686D5}" destId="{92B7A4D6-B9F1-4285-931C-BA3031B1BC64}" srcOrd="1" destOrd="0" parTransId="{E683C18D-1054-4452-8CC5-FFA9C25E39FF}" sibTransId="{14E89FAD-8B29-4320-B46B-25B67FC05CE1}"/>
    <dgm:cxn modelId="{8D41581C-62AF-4F26-99C4-4AB113A168B7}" type="presOf" srcId="{C0CB540A-D4E2-4C8F-B9DD-0EDF9973D23C}" destId="{0CA36A45-D126-453C-8FC8-6B55C580BF19}" srcOrd="1" destOrd="0" presId="urn:microsoft.com/office/officeart/2005/8/layout/hierarchy2"/>
    <dgm:cxn modelId="{875AE3D3-6EBD-4680-959F-9D5B0E2649D0}" type="presOf" srcId="{DFE95E82-05B3-4AEA-83CD-04354626B867}" destId="{E755E23B-FE6E-4265-9C96-FE0E64CE9A54}" srcOrd="1" destOrd="0" presId="urn:microsoft.com/office/officeart/2005/8/layout/hierarchy2"/>
    <dgm:cxn modelId="{1DDBBD03-D5AE-42D8-B5CA-3BEE8B2B30A6}" type="presOf" srcId="{9C0604B5-F421-4159-BE6E-863F3CDB58E9}" destId="{1F53811A-064A-446B-8A14-FA56B46D90AA}" srcOrd="0" destOrd="0" presId="urn:microsoft.com/office/officeart/2005/8/layout/hierarchy2"/>
    <dgm:cxn modelId="{BD2EB964-CE27-44C1-A858-E09A9674DCF5}" srcId="{92B7A4D6-B9F1-4285-931C-BA3031B1BC64}" destId="{80CD5CFD-930D-4B8F-9593-1D9740916784}" srcOrd="0" destOrd="0" parTransId="{5A09BA99-92A0-4F96-B541-7D27B092BE85}" sibTransId="{EED6B830-7487-42B4-804D-C4EA6B4EA710}"/>
    <dgm:cxn modelId="{FD005C68-C530-45E0-90EE-E96314AC9D64}" type="presOf" srcId="{AF028063-6497-4C02-98CC-3F5EFC700492}" destId="{87B23D3F-BAC2-41C1-BC4C-D5EB43C6CFE1}" srcOrd="0" destOrd="0" presId="urn:microsoft.com/office/officeart/2005/8/layout/hierarchy2"/>
    <dgm:cxn modelId="{9FE51577-B3D7-4291-9A37-96C4B26978A4}" type="presOf" srcId="{92B7A4D6-B9F1-4285-931C-BA3031B1BC64}" destId="{DCD772D6-F1D8-48F3-9E4E-D1DE8E2AED6B}" srcOrd="0" destOrd="0" presId="urn:microsoft.com/office/officeart/2005/8/layout/hierarchy2"/>
    <dgm:cxn modelId="{D34767DA-5BAD-47BC-9535-378D96C35000}" type="presOf" srcId="{2C4BC6C1-4BEA-44D7-B5F7-2E34880686D5}" destId="{06379F64-9DE7-46DE-BB0D-17342A39E4BA}" srcOrd="0" destOrd="0" presId="urn:microsoft.com/office/officeart/2005/8/layout/hierarchy2"/>
    <dgm:cxn modelId="{F0784B6B-A130-49A7-88CA-A355C93C5F20}" type="presOf" srcId="{098DDEF9-ADDC-4064-89E9-4698DD41C772}" destId="{77940745-DD75-4703-9370-9598E0065C4B}" srcOrd="0" destOrd="0" presId="urn:microsoft.com/office/officeart/2005/8/layout/hierarchy2"/>
    <dgm:cxn modelId="{CFE2E5CB-7999-424C-B49C-3836CA01F0E1}" type="presOf" srcId="{18539DFF-55E2-4A33-958A-92043A29EBB3}" destId="{4031746B-60E6-4667-BF0C-6DB833E45B18}" srcOrd="0" destOrd="0" presId="urn:microsoft.com/office/officeart/2005/8/layout/hierarchy2"/>
    <dgm:cxn modelId="{88B7714D-6339-49B7-BB90-F5A9F4CF1411}" type="presOf" srcId="{AF028063-6497-4C02-98CC-3F5EFC700492}" destId="{84E85F94-D5F2-45B4-A651-B211092A1BA2}" srcOrd="1" destOrd="0" presId="urn:microsoft.com/office/officeart/2005/8/layout/hierarchy2"/>
    <dgm:cxn modelId="{DAB596D9-C2BA-448B-A3A4-A440C1758EB8}" type="presOf" srcId="{E683C18D-1054-4452-8CC5-FFA9C25E39FF}" destId="{7880F82F-DC3C-403C-A37B-22BB0D757437}" srcOrd="0" destOrd="0" presId="urn:microsoft.com/office/officeart/2005/8/layout/hierarchy2"/>
    <dgm:cxn modelId="{EBB3E570-5B63-4AB6-AABD-31AF33C3508C}" type="presOf" srcId="{DFE95E82-05B3-4AEA-83CD-04354626B867}" destId="{D8963A75-8282-4A0D-A732-5AA46A7E243B}" srcOrd="0" destOrd="0" presId="urn:microsoft.com/office/officeart/2005/8/layout/hierarchy2"/>
    <dgm:cxn modelId="{53209315-9018-4FA3-BB2D-12FB1682A9B8}" type="presOf" srcId="{5A09BA99-92A0-4F96-B541-7D27B092BE85}" destId="{1E88F89F-F19D-4565-91BC-4D7039F139BC}" srcOrd="1" destOrd="0" presId="urn:microsoft.com/office/officeart/2005/8/layout/hierarchy2"/>
    <dgm:cxn modelId="{D9140403-2DC9-4F88-9817-009CF80ABACD}" srcId="{4237CF2F-422D-46B7-B30A-ADCA03957534}" destId="{C485596D-7324-4C78-B820-B73F9D797FA6}" srcOrd="0" destOrd="0" parTransId="{9B22F263-C49D-4937-98F9-78B04648F752}" sibTransId="{A04C3A8D-23F6-45B5-8B7C-77DD51AB74F9}"/>
    <dgm:cxn modelId="{DEAD1DF0-3ED6-4964-AD53-8D1D74A57B21}" srcId="{92B7A4D6-B9F1-4285-931C-BA3031B1BC64}" destId="{9C0604B5-F421-4159-BE6E-863F3CDB58E9}" srcOrd="1" destOrd="0" parTransId="{DFE95E82-05B3-4AEA-83CD-04354626B867}" sibTransId="{43B0088E-DF73-49A8-9D76-5E53663BD757}"/>
    <dgm:cxn modelId="{E9807563-ABD3-4871-BB54-E945ABB8176B}" type="presOf" srcId="{E683C18D-1054-4452-8CC5-FFA9C25E39FF}" destId="{3AC7EC59-946D-4F16-83DF-FB741469A4B4}" srcOrd="1" destOrd="0" presId="urn:microsoft.com/office/officeart/2005/8/layout/hierarchy2"/>
    <dgm:cxn modelId="{D0929A11-AE47-4A61-9283-A978EF098823}" type="presOf" srcId="{5A09BA99-92A0-4F96-B541-7D27B092BE85}" destId="{B91658D2-75A0-4DBE-ACB9-2DF42A4B013F}" srcOrd="0" destOrd="0" presId="urn:microsoft.com/office/officeart/2005/8/layout/hierarchy2"/>
    <dgm:cxn modelId="{9F5D7CED-3C54-42BE-AAD3-4ACB6A4F084A}" type="presParOf" srcId="{46CF6370-D568-4A42-A66E-16AFBED56F27}" destId="{D8B765E9-16B6-4E78-BCF2-E7906CF4ABBF}" srcOrd="0" destOrd="0" presId="urn:microsoft.com/office/officeart/2005/8/layout/hierarchy2"/>
    <dgm:cxn modelId="{64059959-C31D-4354-A705-0F49FC34FC95}" type="presParOf" srcId="{D8B765E9-16B6-4E78-BCF2-E7906CF4ABBF}" destId="{3B0BC5CB-4DBF-41F9-B7C5-D2CA6662CB11}" srcOrd="0" destOrd="0" presId="urn:microsoft.com/office/officeart/2005/8/layout/hierarchy2"/>
    <dgm:cxn modelId="{57DB7FDE-2004-4AE6-A492-88FD460E4372}" type="presParOf" srcId="{D8B765E9-16B6-4E78-BCF2-E7906CF4ABBF}" destId="{579C38D9-DCBB-43D9-BCAA-8215CEAAC245}" srcOrd="1" destOrd="0" presId="urn:microsoft.com/office/officeart/2005/8/layout/hierarchy2"/>
    <dgm:cxn modelId="{9E225B83-E731-4C4C-8799-4EBDAC9C4F9D}" type="presParOf" srcId="{579C38D9-DCBB-43D9-BCAA-8215CEAAC245}" destId="{C2D8AE1E-FD1D-46E3-91CA-8C4FDA1C472C}" srcOrd="0" destOrd="0" presId="urn:microsoft.com/office/officeart/2005/8/layout/hierarchy2"/>
    <dgm:cxn modelId="{F7B1F9AB-F2B4-47C7-B4BB-3AB714A3D534}" type="presParOf" srcId="{C2D8AE1E-FD1D-46E3-91CA-8C4FDA1C472C}" destId="{18C41D47-1351-454D-8708-3686F9731E9A}" srcOrd="0" destOrd="0" presId="urn:microsoft.com/office/officeart/2005/8/layout/hierarchy2"/>
    <dgm:cxn modelId="{33AB3031-27A3-4126-B424-A38D8E8FDD53}" type="presParOf" srcId="{579C38D9-DCBB-43D9-BCAA-8215CEAAC245}" destId="{B0E1CB7C-0FA9-45F2-A30D-1C3ABE9CD1E2}" srcOrd="1" destOrd="0" presId="urn:microsoft.com/office/officeart/2005/8/layout/hierarchy2"/>
    <dgm:cxn modelId="{5FD07BCD-E93C-4BBA-8438-F191F79F2E97}" type="presParOf" srcId="{B0E1CB7C-0FA9-45F2-A30D-1C3ABE9CD1E2}" destId="{D092DD0E-DA90-4E75-A7A4-8147A4B0AB24}" srcOrd="0" destOrd="0" presId="urn:microsoft.com/office/officeart/2005/8/layout/hierarchy2"/>
    <dgm:cxn modelId="{379C8F89-3EBA-4175-BC1E-9C94D48537C7}" type="presParOf" srcId="{B0E1CB7C-0FA9-45F2-A30D-1C3ABE9CD1E2}" destId="{A2B2955F-160F-4771-BEB4-B2E3018F17C5}" srcOrd="1" destOrd="0" presId="urn:microsoft.com/office/officeart/2005/8/layout/hierarchy2"/>
    <dgm:cxn modelId="{8C6F1C76-C629-408E-9620-DA92F65C37BA}" type="presParOf" srcId="{579C38D9-DCBB-43D9-BCAA-8215CEAAC245}" destId="{87B23D3F-BAC2-41C1-BC4C-D5EB43C6CFE1}" srcOrd="2" destOrd="0" presId="urn:microsoft.com/office/officeart/2005/8/layout/hierarchy2"/>
    <dgm:cxn modelId="{8691B530-B404-4DBF-A0F8-160BF905B17D}" type="presParOf" srcId="{87B23D3F-BAC2-41C1-BC4C-D5EB43C6CFE1}" destId="{84E85F94-D5F2-45B4-A651-B211092A1BA2}" srcOrd="0" destOrd="0" presId="urn:microsoft.com/office/officeart/2005/8/layout/hierarchy2"/>
    <dgm:cxn modelId="{76135F78-0726-4EF7-9C5B-4F2AADAA60D9}" type="presParOf" srcId="{579C38D9-DCBB-43D9-BCAA-8215CEAAC245}" destId="{11D15D29-221D-4682-8D93-B10DA8FA926E}" srcOrd="3" destOrd="0" presId="urn:microsoft.com/office/officeart/2005/8/layout/hierarchy2"/>
    <dgm:cxn modelId="{9D3ABE2C-1C6B-41EE-B0F4-EFBDAF2B6F35}" type="presParOf" srcId="{11D15D29-221D-4682-8D93-B10DA8FA926E}" destId="{06379F64-9DE7-46DE-BB0D-17342A39E4BA}" srcOrd="0" destOrd="0" presId="urn:microsoft.com/office/officeart/2005/8/layout/hierarchy2"/>
    <dgm:cxn modelId="{FADE1123-C21C-478F-A44A-1AE43B50F504}" type="presParOf" srcId="{11D15D29-221D-4682-8D93-B10DA8FA926E}" destId="{F10F2CD9-038D-4657-AD8A-6F219CF0A4EB}" srcOrd="1" destOrd="0" presId="urn:microsoft.com/office/officeart/2005/8/layout/hierarchy2"/>
    <dgm:cxn modelId="{39F14822-FD98-4AA5-8168-7B1ABF6A0528}" type="presParOf" srcId="{F10F2CD9-038D-4657-AD8A-6F219CF0A4EB}" destId="{A923E920-CAB8-478A-8C7E-C223C38F5D87}" srcOrd="0" destOrd="0" presId="urn:microsoft.com/office/officeart/2005/8/layout/hierarchy2"/>
    <dgm:cxn modelId="{3D9C18E6-2A49-44DD-BB9F-463228E949D4}" type="presParOf" srcId="{A923E920-CAB8-478A-8C7E-C223C38F5D87}" destId="{B9AF3FF2-A34B-46BE-B7D5-055835C5DE6C}" srcOrd="0" destOrd="0" presId="urn:microsoft.com/office/officeart/2005/8/layout/hierarchy2"/>
    <dgm:cxn modelId="{FC953665-6E88-4FA4-A686-2352DB1A5C18}" type="presParOf" srcId="{F10F2CD9-038D-4657-AD8A-6F219CF0A4EB}" destId="{99FB2243-2C6C-421C-AD38-EA48165897B9}" srcOrd="1" destOrd="0" presId="urn:microsoft.com/office/officeart/2005/8/layout/hierarchy2"/>
    <dgm:cxn modelId="{14FA68F8-8C42-45FE-A062-F095C63D1600}" type="presParOf" srcId="{99FB2243-2C6C-421C-AD38-EA48165897B9}" destId="{4031746B-60E6-4667-BF0C-6DB833E45B18}" srcOrd="0" destOrd="0" presId="urn:microsoft.com/office/officeart/2005/8/layout/hierarchy2"/>
    <dgm:cxn modelId="{176A941D-CA8C-417B-A209-191FA5EBFCD0}" type="presParOf" srcId="{99FB2243-2C6C-421C-AD38-EA48165897B9}" destId="{6E5F1C24-5468-442A-9292-AC62B37F59DB}" srcOrd="1" destOrd="0" presId="urn:microsoft.com/office/officeart/2005/8/layout/hierarchy2"/>
    <dgm:cxn modelId="{09FB3E10-A370-4444-89D9-F563AE05E673}" type="presParOf" srcId="{F10F2CD9-038D-4657-AD8A-6F219CF0A4EB}" destId="{7880F82F-DC3C-403C-A37B-22BB0D757437}" srcOrd="2" destOrd="0" presId="urn:microsoft.com/office/officeart/2005/8/layout/hierarchy2"/>
    <dgm:cxn modelId="{3FEF44DE-5C66-4959-ADE2-6BE81AFFE2A4}" type="presParOf" srcId="{7880F82F-DC3C-403C-A37B-22BB0D757437}" destId="{3AC7EC59-946D-4F16-83DF-FB741469A4B4}" srcOrd="0" destOrd="0" presId="urn:microsoft.com/office/officeart/2005/8/layout/hierarchy2"/>
    <dgm:cxn modelId="{054F05E5-9202-46FF-A650-29920811F2FA}" type="presParOf" srcId="{F10F2CD9-038D-4657-AD8A-6F219CF0A4EB}" destId="{CC5BEB4B-00EC-4C05-B637-C32871FF552A}" srcOrd="3" destOrd="0" presId="urn:microsoft.com/office/officeart/2005/8/layout/hierarchy2"/>
    <dgm:cxn modelId="{DE81C011-EBEF-41DB-AE0A-3EBB62910F28}" type="presParOf" srcId="{CC5BEB4B-00EC-4C05-B637-C32871FF552A}" destId="{DCD772D6-F1D8-48F3-9E4E-D1DE8E2AED6B}" srcOrd="0" destOrd="0" presId="urn:microsoft.com/office/officeart/2005/8/layout/hierarchy2"/>
    <dgm:cxn modelId="{D90CEF09-385B-4609-A164-6456A5F8A75A}" type="presParOf" srcId="{CC5BEB4B-00EC-4C05-B637-C32871FF552A}" destId="{DEB5B021-0420-4BD9-9C12-AFC63A1C2080}" srcOrd="1" destOrd="0" presId="urn:microsoft.com/office/officeart/2005/8/layout/hierarchy2"/>
    <dgm:cxn modelId="{2B1EF9D2-D23F-402E-90F5-E5D8894519F4}" type="presParOf" srcId="{DEB5B021-0420-4BD9-9C12-AFC63A1C2080}" destId="{B91658D2-75A0-4DBE-ACB9-2DF42A4B013F}" srcOrd="0" destOrd="0" presId="urn:microsoft.com/office/officeart/2005/8/layout/hierarchy2"/>
    <dgm:cxn modelId="{557A726A-6644-4934-B940-1C142E1934FC}" type="presParOf" srcId="{B91658D2-75A0-4DBE-ACB9-2DF42A4B013F}" destId="{1E88F89F-F19D-4565-91BC-4D7039F139BC}" srcOrd="0" destOrd="0" presId="urn:microsoft.com/office/officeart/2005/8/layout/hierarchy2"/>
    <dgm:cxn modelId="{F75F51DF-5008-48FB-BEA5-E81E78448CB4}" type="presParOf" srcId="{DEB5B021-0420-4BD9-9C12-AFC63A1C2080}" destId="{C9EA753B-FEA5-4259-965E-DB17A50890AE}" srcOrd="1" destOrd="0" presId="urn:microsoft.com/office/officeart/2005/8/layout/hierarchy2"/>
    <dgm:cxn modelId="{492BDFD1-2382-4CE4-9604-4EE7A3C9BF1E}" type="presParOf" srcId="{C9EA753B-FEA5-4259-965E-DB17A50890AE}" destId="{7B58DE7C-E172-47F8-9E2F-ADA48AA25EB2}" srcOrd="0" destOrd="0" presId="urn:microsoft.com/office/officeart/2005/8/layout/hierarchy2"/>
    <dgm:cxn modelId="{7AFFC0FE-0F61-4E50-B6B1-ECD18A59B842}" type="presParOf" srcId="{C9EA753B-FEA5-4259-965E-DB17A50890AE}" destId="{7F436DFE-A9A0-4479-A3B0-192A2ADA96D7}" srcOrd="1" destOrd="0" presId="urn:microsoft.com/office/officeart/2005/8/layout/hierarchy2"/>
    <dgm:cxn modelId="{5B2C70F4-09C5-45A2-9349-CB1E1DB3F809}" type="presParOf" srcId="{DEB5B021-0420-4BD9-9C12-AFC63A1C2080}" destId="{D8963A75-8282-4A0D-A732-5AA46A7E243B}" srcOrd="2" destOrd="0" presId="urn:microsoft.com/office/officeart/2005/8/layout/hierarchy2"/>
    <dgm:cxn modelId="{BF4982D6-F250-4210-812D-108D10C719DD}" type="presParOf" srcId="{D8963A75-8282-4A0D-A732-5AA46A7E243B}" destId="{E755E23B-FE6E-4265-9C96-FE0E64CE9A54}" srcOrd="0" destOrd="0" presId="urn:microsoft.com/office/officeart/2005/8/layout/hierarchy2"/>
    <dgm:cxn modelId="{22DE1BA2-F1E3-4FB3-9E70-E2535783B564}" type="presParOf" srcId="{DEB5B021-0420-4BD9-9C12-AFC63A1C2080}" destId="{7CE26A40-20C9-49D9-B13C-414DCD62D4FB}" srcOrd="3" destOrd="0" presId="urn:microsoft.com/office/officeart/2005/8/layout/hierarchy2"/>
    <dgm:cxn modelId="{B5DA2E36-9EFA-4858-BB49-3E5DEF903E1F}" type="presParOf" srcId="{7CE26A40-20C9-49D9-B13C-414DCD62D4FB}" destId="{1F53811A-064A-446B-8A14-FA56B46D90AA}" srcOrd="0" destOrd="0" presId="urn:microsoft.com/office/officeart/2005/8/layout/hierarchy2"/>
    <dgm:cxn modelId="{19743459-9549-40A3-99E7-49C5C09BFE41}" type="presParOf" srcId="{7CE26A40-20C9-49D9-B13C-414DCD62D4FB}" destId="{16648DFA-67C2-4A9A-A1A8-E1D3396651D3}" srcOrd="1" destOrd="0" presId="urn:microsoft.com/office/officeart/2005/8/layout/hierarchy2"/>
    <dgm:cxn modelId="{CC00D129-4879-4ECE-BB01-14E2A12FA3FA}" type="presParOf" srcId="{DEB5B021-0420-4BD9-9C12-AFC63A1C2080}" destId="{1CED9647-4B7D-40BC-A0BE-04D9E59EE7E9}" srcOrd="4" destOrd="0" presId="urn:microsoft.com/office/officeart/2005/8/layout/hierarchy2"/>
    <dgm:cxn modelId="{31EF41F2-F5E9-432A-8245-2F545CC86F89}" type="presParOf" srcId="{1CED9647-4B7D-40BC-A0BE-04D9E59EE7E9}" destId="{0CA36A45-D126-453C-8FC8-6B55C580BF19}" srcOrd="0" destOrd="0" presId="urn:microsoft.com/office/officeart/2005/8/layout/hierarchy2"/>
    <dgm:cxn modelId="{FAC08ACB-F29D-4E1D-A1E1-B3209861D32C}" type="presParOf" srcId="{DEB5B021-0420-4BD9-9C12-AFC63A1C2080}" destId="{3D273AB3-6078-4460-BD3D-55EAB0EA7E73}" srcOrd="5" destOrd="0" presId="urn:microsoft.com/office/officeart/2005/8/layout/hierarchy2"/>
    <dgm:cxn modelId="{0CAA383F-0971-4156-A195-9BA501F88311}" type="presParOf" srcId="{3D273AB3-6078-4460-BD3D-55EAB0EA7E73}" destId="{77940745-DD75-4703-9370-9598E0065C4B}" srcOrd="0" destOrd="0" presId="urn:microsoft.com/office/officeart/2005/8/layout/hierarchy2"/>
    <dgm:cxn modelId="{3F5D9C38-A257-42F1-92E6-EEC6DDDB8FDA}" type="presParOf" srcId="{3D273AB3-6078-4460-BD3D-55EAB0EA7E73}" destId="{ADAAC773-A449-4BE7-8DD3-A0E43D28125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BC5CB-4DBF-41F9-B7C5-D2CA6662CB11}">
      <dsp:nvSpPr>
        <dsp:cNvPr id="0" name=""/>
        <dsp:cNvSpPr/>
      </dsp:nvSpPr>
      <dsp:spPr>
        <a:xfrm>
          <a:off x="286214" y="1351270"/>
          <a:ext cx="1146901" cy="1240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/>
            <a:t>Quên</a:t>
          </a:r>
          <a:r>
            <a:rPr lang="en-US" sz="3200" kern="1200" dirty="0"/>
            <a:t> </a:t>
          </a:r>
          <a:r>
            <a:rPr lang="en-US" sz="3200" kern="1200" dirty="0" err="1"/>
            <a:t>thuốc</a:t>
          </a:r>
          <a:endParaRPr lang="en-US" sz="3200" kern="1200" dirty="0"/>
        </a:p>
      </dsp:txBody>
      <dsp:txXfrm>
        <a:off x="319806" y="1384862"/>
        <a:ext cx="1079717" cy="1172924"/>
      </dsp:txXfrm>
    </dsp:sp>
    <dsp:sp modelId="{C2D8AE1E-FD1D-46E3-91CA-8C4FDA1C472C}">
      <dsp:nvSpPr>
        <dsp:cNvPr id="0" name=""/>
        <dsp:cNvSpPr/>
      </dsp:nvSpPr>
      <dsp:spPr>
        <a:xfrm rot="3210928">
          <a:off x="1320175" y="2169347"/>
          <a:ext cx="557188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557188" y="259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84839" y="2181389"/>
        <a:ext cx="27859" cy="27859"/>
      </dsp:txXfrm>
    </dsp:sp>
    <dsp:sp modelId="{D092DD0E-DA90-4E75-A7A4-8147A4B0AB24}">
      <dsp:nvSpPr>
        <dsp:cNvPr id="0" name=""/>
        <dsp:cNvSpPr/>
      </dsp:nvSpPr>
      <dsp:spPr>
        <a:xfrm>
          <a:off x="1764422" y="2141324"/>
          <a:ext cx="1247300" cy="555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POPs</a:t>
          </a:r>
        </a:p>
      </dsp:txBody>
      <dsp:txXfrm>
        <a:off x="1780706" y="2157608"/>
        <a:ext cx="1214732" cy="523409"/>
      </dsp:txXfrm>
    </dsp:sp>
    <dsp:sp modelId="{87B23D3F-BAC2-41C1-BC4C-D5EB43C6CFE1}">
      <dsp:nvSpPr>
        <dsp:cNvPr id="0" name=""/>
        <dsp:cNvSpPr/>
      </dsp:nvSpPr>
      <dsp:spPr>
        <a:xfrm rot="19793160">
          <a:off x="1405974" y="1844460"/>
          <a:ext cx="402183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402183" y="259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97011" y="1860377"/>
        <a:ext cx="20109" cy="20109"/>
      </dsp:txXfrm>
    </dsp:sp>
    <dsp:sp modelId="{06379F64-9DE7-46DE-BB0D-17342A39E4BA}">
      <dsp:nvSpPr>
        <dsp:cNvPr id="0" name=""/>
        <dsp:cNvSpPr/>
      </dsp:nvSpPr>
      <dsp:spPr>
        <a:xfrm>
          <a:off x="1781015" y="1509489"/>
          <a:ext cx="1223416" cy="520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COCs</a:t>
          </a:r>
        </a:p>
      </dsp:txBody>
      <dsp:txXfrm>
        <a:off x="1796248" y="1524722"/>
        <a:ext cx="1192950" cy="489635"/>
      </dsp:txXfrm>
    </dsp:sp>
    <dsp:sp modelId="{A923E920-CAB8-478A-8C7E-C223C38F5D87}">
      <dsp:nvSpPr>
        <dsp:cNvPr id="0" name=""/>
        <dsp:cNvSpPr/>
      </dsp:nvSpPr>
      <dsp:spPr>
        <a:xfrm rot="20215883">
          <a:off x="2946833" y="1461326"/>
          <a:ext cx="1440625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440625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631130" y="1451282"/>
        <a:ext cx="72031" cy="72031"/>
      </dsp:txXfrm>
    </dsp:sp>
    <dsp:sp modelId="{4031746B-60E6-4667-BF0C-6DB833E45B18}">
      <dsp:nvSpPr>
        <dsp:cNvPr id="0" name=""/>
        <dsp:cNvSpPr/>
      </dsp:nvSpPr>
      <dsp:spPr>
        <a:xfrm>
          <a:off x="4329859" y="860565"/>
          <a:ext cx="1536047" cy="688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1 </a:t>
          </a:r>
          <a:r>
            <a:rPr lang="en-US" sz="3200" kern="1200" dirty="0" err="1"/>
            <a:t>viên</a:t>
          </a:r>
          <a:endParaRPr lang="en-US" sz="3200" kern="1200" dirty="0"/>
        </a:p>
      </dsp:txBody>
      <dsp:txXfrm>
        <a:off x="4350039" y="880745"/>
        <a:ext cx="1495687" cy="648619"/>
      </dsp:txXfrm>
    </dsp:sp>
    <dsp:sp modelId="{7880F82F-DC3C-403C-A37B-22BB0D757437}">
      <dsp:nvSpPr>
        <dsp:cNvPr id="0" name=""/>
        <dsp:cNvSpPr/>
      </dsp:nvSpPr>
      <dsp:spPr>
        <a:xfrm rot="892745">
          <a:off x="2981821" y="1916724"/>
          <a:ext cx="1348674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348674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622441" y="1908979"/>
        <a:ext cx="67433" cy="67433"/>
      </dsp:txXfrm>
    </dsp:sp>
    <dsp:sp modelId="{DCD772D6-F1D8-48F3-9E4E-D1DE8E2AED6B}">
      <dsp:nvSpPr>
        <dsp:cNvPr id="0" name=""/>
        <dsp:cNvSpPr/>
      </dsp:nvSpPr>
      <dsp:spPr>
        <a:xfrm>
          <a:off x="4307884" y="1829784"/>
          <a:ext cx="1537138" cy="572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2 </a:t>
          </a:r>
          <a:r>
            <a:rPr lang="en-US" sz="3200" kern="1200" dirty="0" err="1"/>
            <a:t>viên</a:t>
          </a:r>
          <a:endParaRPr lang="en-US" sz="3200" kern="1200" dirty="0"/>
        </a:p>
      </dsp:txBody>
      <dsp:txXfrm>
        <a:off x="4324641" y="1846541"/>
        <a:ext cx="1503624" cy="538622"/>
      </dsp:txXfrm>
    </dsp:sp>
    <dsp:sp modelId="{B91658D2-75A0-4DBE-ACB9-2DF42A4B013F}">
      <dsp:nvSpPr>
        <dsp:cNvPr id="0" name=""/>
        <dsp:cNvSpPr/>
      </dsp:nvSpPr>
      <dsp:spPr>
        <a:xfrm rot="18939029">
          <a:off x="5660390" y="1636881"/>
          <a:ext cx="1296072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296072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76025" y="1630451"/>
        <a:ext cx="64803" cy="64803"/>
      </dsp:txXfrm>
    </dsp:sp>
    <dsp:sp modelId="{7B58DE7C-E172-47F8-9E2F-ADA48AA25EB2}">
      <dsp:nvSpPr>
        <dsp:cNvPr id="0" name=""/>
        <dsp:cNvSpPr/>
      </dsp:nvSpPr>
      <dsp:spPr>
        <a:xfrm>
          <a:off x="6771830" y="883228"/>
          <a:ext cx="1305660" cy="6532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/>
            <a:t>Tuần</a:t>
          </a:r>
          <a:r>
            <a:rPr lang="en-US" sz="3200" kern="1200" dirty="0"/>
            <a:t> 1</a:t>
          </a:r>
        </a:p>
      </dsp:txBody>
      <dsp:txXfrm>
        <a:off x="6790963" y="902361"/>
        <a:ext cx="1267394" cy="614985"/>
      </dsp:txXfrm>
    </dsp:sp>
    <dsp:sp modelId="{D8963A75-8282-4A0D-A732-5AA46A7E243B}">
      <dsp:nvSpPr>
        <dsp:cNvPr id="0" name=""/>
        <dsp:cNvSpPr/>
      </dsp:nvSpPr>
      <dsp:spPr>
        <a:xfrm rot="21383466">
          <a:off x="5844076" y="2059805"/>
          <a:ext cx="955612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955612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97992" y="2061886"/>
        <a:ext cx="47780" cy="47780"/>
      </dsp:txXfrm>
    </dsp:sp>
    <dsp:sp modelId="{1F53811A-064A-446B-8A14-FA56B46D90AA}">
      <dsp:nvSpPr>
        <dsp:cNvPr id="0" name=""/>
        <dsp:cNvSpPr/>
      </dsp:nvSpPr>
      <dsp:spPr>
        <a:xfrm>
          <a:off x="6798741" y="1729081"/>
          <a:ext cx="1324857" cy="6532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/>
            <a:t>Tuần</a:t>
          </a:r>
          <a:r>
            <a:rPr lang="en-US" sz="3200" kern="1200" dirty="0"/>
            <a:t> 2</a:t>
          </a:r>
        </a:p>
      </dsp:txBody>
      <dsp:txXfrm>
        <a:off x="6817874" y="1748214"/>
        <a:ext cx="1286591" cy="614973"/>
      </dsp:txXfrm>
    </dsp:sp>
    <dsp:sp modelId="{1CED9647-4B7D-40BC-A0BE-04D9E59EE7E9}">
      <dsp:nvSpPr>
        <dsp:cNvPr id="0" name=""/>
        <dsp:cNvSpPr/>
      </dsp:nvSpPr>
      <dsp:spPr>
        <a:xfrm rot="2321033">
          <a:off x="5712299" y="2467993"/>
          <a:ext cx="1209913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209913" y="259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87009" y="2463716"/>
        <a:ext cx="60495" cy="60495"/>
      </dsp:txXfrm>
    </dsp:sp>
    <dsp:sp modelId="{77940745-DD75-4703-9370-9598E0065C4B}">
      <dsp:nvSpPr>
        <dsp:cNvPr id="0" name=""/>
        <dsp:cNvSpPr/>
      </dsp:nvSpPr>
      <dsp:spPr>
        <a:xfrm>
          <a:off x="6789490" y="2561752"/>
          <a:ext cx="1342020" cy="6206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/>
            <a:t>Tuần</a:t>
          </a:r>
          <a:r>
            <a:rPr lang="en-US" sz="3200" kern="1200" dirty="0"/>
            <a:t> 3</a:t>
          </a:r>
        </a:p>
      </dsp:txBody>
      <dsp:txXfrm>
        <a:off x="6807668" y="2579930"/>
        <a:ext cx="1305664" cy="584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D5969-DBB1-4AED-8E92-F622676FFDD6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2FF75-5AAC-4475-A216-9A403B88C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FC2 680.000/</a:t>
            </a:r>
            <a:r>
              <a:rPr lang="en-US" dirty="0" err="1"/>
              <a:t>hộp</a:t>
            </a:r>
            <a:r>
              <a:rPr lang="en-US" dirty="0"/>
              <a:t> 3 </a:t>
            </a:r>
            <a:r>
              <a:rPr lang="en-US" dirty="0" err="1"/>
              <a:t>cái</a:t>
            </a:r>
            <a:endParaRPr lang="en-US" dirty="0"/>
          </a:p>
          <a:p>
            <a:r>
              <a:rPr lang="en-US" dirty="0" err="1"/>
              <a:t>Mũ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5m8/</a:t>
            </a:r>
            <a:r>
              <a:rPr lang="en-US" dirty="0" err="1"/>
              <a:t>cái</a:t>
            </a:r>
            <a:endParaRPr lang="en-US" dirty="0"/>
          </a:p>
          <a:p>
            <a:r>
              <a:rPr lang="en-US" dirty="0" err="1"/>
              <a:t>Bọt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450.000 VNĐ/</a:t>
            </a:r>
            <a:r>
              <a:rPr lang="en-US" dirty="0" err="1"/>
              <a:t>lọ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FF75-5AAC-4475-A216-9A403B88C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diệt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# 670.000 VNĐ/</a:t>
            </a:r>
            <a:r>
              <a:rPr lang="en-US" dirty="0" err="1"/>
              <a:t>lọ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FF75-5AAC-4475-A216-9A403B88C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47CB52-6C20-407C-A231-3C2A36F8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5F05F-92CB-4792-87AB-905ACBF8B789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FDD1BD-A971-449B-A80E-0E1C4348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81EF4B-8692-4A52-ABA0-7961B531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D1A034-A8F7-4BA9-BA20-5A838AF3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55A987-EAF7-4669-8736-23E68B773A6D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29A1E1-7517-44F0-AA4A-964A3959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30D5DC-BBF9-47B4-829C-341C5FA6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064AA4-55FD-4F29-A616-D9257B80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17DC09-444C-4A69-AF57-C9452EEDAB13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E38BCF-AEC9-40DB-8DC0-742E2987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D44360-DC2C-4595-B4B3-6B753FC9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65BA5C-CD83-4B54-A12A-FF845900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41F958-0C4D-4AE0-8135-7D89BDB12369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BAC5F8-3C06-4B66-97F1-25BB6B53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D0ECA3-A434-45B8-9E45-301ACA28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8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65039"/>
            <a:ext cx="7772400" cy="136207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927114"/>
            <a:ext cx="7772400" cy="5011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FB06B-4037-4A8A-9AED-655AB214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FEFCDE-6F7B-4F16-8120-D6AACBF34369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6E2BDA-DE53-440A-BA4F-787CDA69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FF283A-2F66-492F-94E8-04A45F10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7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30389"/>
            <a:ext cx="4038600" cy="42957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30389"/>
            <a:ext cx="4038600" cy="42957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E07864B2-ED22-45E9-9558-08987EEC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694342-8084-40A2-A4CC-E6D8F9505507}" type="datetime1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8140ED32-ED28-4699-84B4-1E370D10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97387372-6921-4245-AB19-9462CAE4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9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4040188" cy="574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00201"/>
            <a:ext cx="4041775" cy="5746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7E80AD5E-DC6B-4B4F-BD26-98509E845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5109C2-2C98-4DC9-8A23-2E216224D3C7}" type="datetime1">
              <a:rPr lang="en-US" smtClean="0"/>
              <a:t>11/3/2018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5E238F9-EF24-418D-9526-89AD8331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D3E33981-5866-4CBC-A4F7-655C3429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1A80928E-562B-4750-8F92-AFDCA23A3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F2D940-B679-4642-AB65-514E12FD1D9E}" type="datetime1">
              <a:rPr lang="en-US" smtClean="0"/>
              <a:t>11/3/2018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771671D4-BA35-4AA6-A99E-F113827E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27D1FC4-6C45-4EE4-86EF-AAFE8F3E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D69BD703-3E33-4E40-888F-D5B8DA88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C9083E-FB90-4A02-92EE-478C12D1C1E5}" type="datetime1">
              <a:rPr lang="en-US" smtClean="0"/>
              <a:t>11/3/2018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0672171A-6623-4A0B-978B-B5EAA417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D77DA668-61AB-49DE-8E26-BC6C49DF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9E8DD7AF-E248-47DE-B893-7132B21A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596E23-CC39-4DBC-A837-844008586488}" type="datetime1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AF6B9179-D434-4860-9115-BC1C89A8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1CD99E2-346C-4D92-A773-4C3E3C5C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0029017-24CA-429A-8661-F19E4FF9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FDF3F7-1AD1-43F2-87D0-E96E696D0196}" type="datetime1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6C7D03FA-1CE5-4342-B385-879B423F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21D78DBC-6EA7-4510-8F7D-167AA3B8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9AB83-EE6B-49C2-8E92-6FB599AE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87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B0C653B4-B649-4D72-8826-29EABAC5A36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914399"/>
            <a:ext cx="8229600" cy="68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1BF69231-DF86-4490-95FA-0105F78528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828800"/>
            <a:ext cx="8229600" cy="429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990777-A1BA-4365-9883-864423E2F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AC8F75C-024C-4CFA-8F0E-A0A4040D2A05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989813-8780-41E0-AD04-67E58018D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DEFC43-1895-484B-BE92-28FA29E71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59AB83-EE6B-49C2-8E92-6FB599AEBB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BCB45B59-B9AC-40F3-AE20-3F227D12EA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Sinh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viên</a:t>
            </a:r>
            <a:r>
              <a:rPr lang="en-US" dirty="0">
                <a:solidFill>
                  <a:srgbClr val="FF0000"/>
                </a:solidFill>
              </a:rPr>
              <a:t> Y6 – </a:t>
            </a:r>
            <a:r>
              <a:rPr lang="en-US" dirty="0" err="1">
                <a:solidFill>
                  <a:srgbClr val="FF0000"/>
                </a:solidFill>
              </a:rPr>
              <a:t>đợt</a:t>
            </a:r>
            <a:r>
              <a:rPr lang="en-US" dirty="0">
                <a:solidFill>
                  <a:srgbClr val="FF0000"/>
                </a:solidFill>
              </a:rPr>
              <a:t> 1 - </a:t>
            </a:r>
            <a:r>
              <a:rPr lang="en-US" dirty="0" err="1">
                <a:solidFill>
                  <a:srgbClr val="FF0000"/>
                </a:solidFill>
              </a:rPr>
              <a:t>nhóm</a:t>
            </a:r>
            <a:r>
              <a:rPr lang="en-US" dirty="0">
                <a:solidFill>
                  <a:srgbClr val="FF0000"/>
                </a:solidFill>
              </a:rPr>
              <a:t> 8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B4E7D61-C914-429E-88DF-A6FC98730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51723"/>
            <a:ext cx="7772400" cy="224873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chuyên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đề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T</a:t>
            </a:r>
            <a:r>
              <a:rPr lang="vi-V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Ư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 VẤN NGỪA THAI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7D78269-797F-4552-A360-01D62FB3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FE7B015-51E9-4B7E-ACF7-B1DA643D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B2AD134-3A72-4D40-A357-CB2404A81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tố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6BDE9627-B47D-489B-AC87-2A1A461F86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Bao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Bao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Bọt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Mũ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trơ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F544A247-8508-4BD1-BE80-F5C8F98D64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noãn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Cu – IUD.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diệt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Thắt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Thắt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3A3A2F7-5E60-478F-950D-E8BD925F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D6655136-2B38-4CBA-A9DD-6465AB37A633}"/>
              </a:ext>
            </a:extLst>
          </p:cNvPr>
          <p:cNvGrpSpPr/>
          <p:nvPr/>
        </p:nvGrpSpPr>
        <p:grpSpPr>
          <a:xfrm>
            <a:off x="856422" y="829140"/>
            <a:ext cx="7431156" cy="2011564"/>
            <a:chOff x="479939" y="801495"/>
            <a:chExt cx="7431156" cy="20115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82AC2688-58CB-49A2-8FB3-2A3EDF2A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728" y="851121"/>
              <a:ext cx="1857789" cy="1961938"/>
            </a:xfrm>
            <a:prstGeom prst="rect">
              <a:avLst/>
            </a:prstGeom>
          </p:spPr>
        </p:pic>
        <p:pic>
          <p:nvPicPr>
            <p:cNvPr id="22" name="Picture 21" descr="Screen of a cell phone&#10;&#10;Description generated with high confidence">
              <a:extLst>
                <a:ext uri="{FF2B5EF4-FFF2-40B4-BE49-F238E27FC236}">
                  <a16:creationId xmlns:a16="http://schemas.microsoft.com/office/drawing/2014/main" xmlns="" id="{4E83ED44-D462-4D94-93BC-16B0B598C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5517" y="801495"/>
              <a:ext cx="1857789" cy="19619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DA82E5B7-F0C9-41DA-A291-5B1676AA1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4" r="14017"/>
            <a:stretch/>
          </p:blipFill>
          <p:spPr>
            <a:xfrm>
              <a:off x="6053306" y="826309"/>
              <a:ext cx="1857789" cy="196193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B4043642-EB76-4FB6-94C4-493EF955E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39" y="851121"/>
              <a:ext cx="1857789" cy="196193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7907503-60AE-4FCD-A520-9571FADA3AE2}"/>
              </a:ext>
            </a:extLst>
          </p:cNvPr>
          <p:cNvSpPr txBox="1"/>
          <p:nvPr/>
        </p:nvSpPr>
        <p:spPr>
          <a:xfrm>
            <a:off x="3736491" y="2890330"/>
            <a:ext cx="167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Bao </a:t>
            </a:r>
            <a:r>
              <a:rPr lang="en-US" b="1" dirty="0" err="1">
                <a:solidFill>
                  <a:srgbClr val="FF0000"/>
                </a:solidFill>
              </a:rPr>
              <a:t>cao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nam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35A6C621-F711-4E65-86EF-7F70BCD3CA47}"/>
              </a:ext>
            </a:extLst>
          </p:cNvPr>
          <p:cNvGrpSpPr/>
          <p:nvPr/>
        </p:nvGrpSpPr>
        <p:grpSpPr>
          <a:xfrm>
            <a:off x="369674" y="3429000"/>
            <a:ext cx="8404650" cy="2011564"/>
            <a:chOff x="541916" y="3553289"/>
            <a:chExt cx="8404650" cy="20115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E091E9EA-0854-458C-A062-6B27E5594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8" r="17943"/>
            <a:stretch/>
          </p:blipFill>
          <p:spPr>
            <a:xfrm>
              <a:off x="541916" y="3553289"/>
              <a:ext cx="1177240" cy="2011564"/>
            </a:xfrm>
            <a:prstGeom prst="rect">
              <a:avLst/>
            </a:prstGeom>
          </p:spPr>
        </p:pic>
        <p:pic>
          <p:nvPicPr>
            <p:cNvPr id="40" name="Picture 39" descr="A picture containing person, indoor, holding, floor&#10;&#10;Description generated with very high confidence">
              <a:extLst>
                <a:ext uri="{FF2B5EF4-FFF2-40B4-BE49-F238E27FC236}">
                  <a16:creationId xmlns:a16="http://schemas.microsoft.com/office/drawing/2014/main" xmlns="" id="{A128B1D2-CE13-43E3-B1D9-91473EA17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717" y="3553289"/>
              <a:ext cx="2399581" cy="2011563"/>
            </a:xfrm>
            <a:prstGeom prst="rect">
              <a:avLst/>
            </a:prstGeom>
          </p:spPr>
        </p:pic>
        <p:pic>
          <p:nvPicPr>
            <p:cNvPr id="42" name="Picture 41" descr="A picture containing indoor, sitting, white&#10;&#10;Description generated with high confidence">
              <a:extLst>
                <a:ext uri="{FF2B5EF4-FFF2-40B4-BE49-F238E27FC236}">
                  <a16:creationId xmlns:a16="http://schemas.microsoft.com/office/drawing/2014/main" xmlns="" id="{6F02C9C4-AB7C-4C34-BB80-9EC60BF8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297" y="3553289"/>
              <a:ext cx="2220269" cy="2011564"/>
            </a:xfrm>
            <a:prstGeom prst="rect">
              <a:avLst/>
            </a:prstGeom>
          </p:spPr>
        </p:pic>
        <p:pic>
          <p:nvPicPr>
            <p:cNvPr id="44" name="Picture 43" descr="A picture containing person, holding, small, cup&#10;&#10;Description generated with very high confidence">
              <a:extLst>
                <a:ext uri="{FF2B5EF4-FFF2-40B4-BE49-F238E27FC236}">
                  <a16:creationId xmlns:a16="http://schemas.microsoft.com/office/drawing/2014/main" xmlns="" id="{C3AE9DEF-042B-49E2-B6D2-6098D714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137" y="3553290"/>
              <a:ext cx="2399580" cy="201156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3CAF4E46-4570-43A5-A2FB-E744E2D63F4D}"/>
              </a:ext>
            </a:extLst>
          </p:cNvPr>
          <p:cNvGrpSpPr/>
          <p:nvPr/>
        </p:nvGrpSpPr>
        <p:grpSpPr>
          <a:xfrm>
            <a:off x="143475" y="5609902"/>
            <a:ext cx="8026715" cy="369332"/>
            <a:chOff x="143475" y="5609902"/>
            <a:chExt cx="8026715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4EEC1C9-B09A-43E8-9E76-EE361209CFBF}"/>
                </a:ext>
              </a:extLst>
            </p:cNvPr>
            <p:cNvSpPr txBox="1"/>
            <p:nvPr/>
          </p:nvSpPr>
          <p:spPr>
            <a:xfrm>
              <a:off x="143475" y="5609902"/>
              <a:ext cx="1611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Bao </a:t>
              </a:r>
              <a:r>
                <a:rPr lang="en-US" b="1" dirty="0" err="1">
                  <a:solidFill>
                    <a:srgbClr val="FF0000"/>
                  </a:solidFill>
                </a:rPr>
                <a:t>cao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su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nữ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2B9431C3-8B92-4550-9071-DF75B15586D8}"/>
                </a:ext>
              </a:extLst>
            </p:cNvPr>
            <p:cNvSpPr/>
            <p:nvPr/>
          </p:nvSpPr>
          <p:spPr>
            <a:xfrm>
              <a:off x="1923152" y="5609902"/>
              <a:ext cx="21117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Mũ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chụp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cổ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tử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cung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902376EB-126A-4DDC-9F06-9A38F67C25FC}"/>
                </a:ext>
              </a:extLst>
            </p:cNvPr>
            <p:cNvSpPr/>
            <p:nvPr/>
          </p:nvSpPr>
          <p:spPr>
            <a:xfrm>
              <a:off x="4345014" y="5609902"/>
              <a:ext cx="20415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Màng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chắn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âm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đạo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10D98391-49CC-47A8-B40B-FA64CA29BCFD}"/>
                </a:ext>
              </a:extLst>
            </p:cNvPr>
            <p:cNvSpPr/>
            <p:nvPr/>
          </p:nvSpPr>
          <p:spPr>
            <a:xfrm>
              <a:off x="7169502" y="5609902"/>
              <a:ext cx="10006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Bọt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biển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9FF22A9-8EC7-4F23-9C23-C97C7DBC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8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lying, kite, sky, outdoor&#10;&#10;Description generated with very high confidence">
            <a:extLst>
              <a:ext uri="{FF2B5EF4-FFF2-40B4-BE49-F238E27FC236}">
                <a16:creationId xmlns:a16="http://schemas.microsoft.com/office/drawing/2014/main" xmlns="" id="{4666E4F4-79B1-4386-879D-EE97783E7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71" y="3784201"/>
            <a:ext cx="1857789" cy="1961938"/>
          </a:xfrm>
          <a:prstGeom prst="rect">
            <a:avLst/>
          </a:prstGeom>
        </p:spPr>
      </p:pic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0005344C-49E6-4C74-88E7-7A743E47E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93" y="3784201"/>
            <a:ext cx="3715578" cy="19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D9444-0388-457F-A1A6-8767239FD11D}"/>
              </a:ext>
            </a:extLst>
          </p:cNvPr>
          <p:cNvSpPr txBox="1"/>
          <p:nvPr/>
        </p:nvSpPr>
        <p:spPr>
          <a:xfrm>
            <a:off x="853603" y="5979371"/>
            <a:ext cx="286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Dụng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cụ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cung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chứa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đồng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F90029-3592-4F67-8335-29B0CECE117E}"/>
              </a:ext>
            </a:extLst>
          </p:cNvPr>
          <p:cNvSpPr txBox="1"/>
          <p:nvPr/>
        </p:nvSpPr>
        <p:spPr>
          <a:xfrm>
            <a:off x="5559806" y="5979371"/>
            <a:ext cx="228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Thuốc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diệt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trùng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2AEF5427-6000-4D4F-9620-A913DD1507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4308"/>
          <a:stretch/>
        </p:blipFill>
        <p:spPr>
          <a:xfrm>
            <a:off x="800929" y="814181"/>
            <a:ext cx="2975275" cy="1961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7983D7-D46A-49BE-8C1A-724F5563EA3F}"/>
              </a:ext>
            </a:extLst>
          </p:cNvPr>
          <p:cNvSpPr txBox="1"/>
          <p:nvPr/>
        </p:nvSpPr>
        <p:spPr>
          <a:xfrm>
            <a:off x="1050975" y="3073804"/>
            <a:ext cx="247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Tránh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ngày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phóng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noãn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A picture containing indoor, clothing, person, sofa&#10;&#10;Description generated with very high confidence">
            <a:extLst>
              <a:ext uri="{FF2B5EF4-FFF2-40B4-BE49-F238E27FC236}">
                <a16:creationId xmlns:a16="http://schemas.microsoft.com/office/drawing/2014/main" xmlns="" id="{E0E0934E-9E48-4FDC-AAB7-BA9D5E7C90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9" b="35632"/>
          <a:stretch/>
        </p:blipFill>
        <p:spPr>
          <a:xfrm>
            <a:off x="4627493" y="814181"/>
            <a:ext cx="3715578" cy="1961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97B404-33C6-46F7-91EA-D0CC755DD809}"/>
              </a:ext>
            </a:extLst>
          </p:cNvPr>
          <p:cNvSpPr txBox="1"/>
          <p:nvPr/>
        </p:nvSpPr>
        <p:spPr>
          <a:xfrm>
            <a:off x="5761072" y="3054276"/>
            <a:ext cx="164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Xuất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ngoài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DDAC52E-DD8F-4D32-A281-5F4AE60A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0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6CEA498-4638-4C5B-939E-6DA58476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610677"/>
            <a:ext cx="7772400" cy="1316437"/>
          </a:xfrm>
        </p:spPr>
        <p:txBody>
          <a:bodyPr/>
          <a:lstStyle/>
          <a:p>
            <a:r>
              <a:rPr lang="en-US" sz="4000" i="1" dirty="0" err="1"/>
              <a:t>Lựa</a:t>
            </a:r>
            <a:r>
              <a:rPr lang="en-US" sz="4000" i="1" dirty="0"/>
              <a:t> </a:t>
            </a:r>
            <a:r>
              <a:rPr lang="en-US" sz="4000" i="1" dirty="0" err="1"/>
              <a:t>chọn</a:t>
            </a:r>
            <a:r>
              <a:rPr lang="en-US" sz="4000" i="1" dirty="0"/>
              <a:t> </a:t>
            </a:r>
            <a:r>
              <a:rPr lang="en-US" sz="4000" i="1" dirty="0" err="1"/>
              <a:t>ph</a:t>
            </a:r>
            <a:r>
              <a:rPr lang="vi-VN" sz="4000" i="1" dirty="0"/>
              <a:t>ư</a:t>
            </a:r>
            <a:r>
              <a:rPr lang="en-US" sz="4000" i="1" dirty="0" err="1"/>
              <a:t>ơng</a:t>
            </a:r>
            <a:r>
              <a:rPr lang="en-US" sz="4000" i="1" dirty="0"/>
              <a:t> </a:t>
            </a:r>
            <a:r>
              <a:rPr lang="en-US" sz="4000" i="1" dirty="0" err="1"/>
              <a:t>pháp</a:t>
            </a:r>
            <a:r>
              <a:rPr lang="en-US" sz="4000" i="1" dirty="0"/>
              <a:t> </a:t>
            </a:r>
            <a:r>
              <a:rPr lang="en-US" sz="4000" i="1" dirty="0" err="1"/>
              <a:t>tranh</a:t>
            </a:r>
            <a:r>
              <a:rPr lang="en-US" sz="4000" i="1" dirty="0"/>
              <a:t> </a:t>
            </a:r>
            <a:r>
              <a:rPr lang="en-US" sz="4000" i="1" dirty="0" err="1"/>
              <a:t>thai</a:t>
            </a:r>
            <a:r>
              <a:rPr lang="en-US" sz="4000" i="1" dirty="0"/>
              <a:t> </a:t>
            </a:r>
            <a:r>
              <a:rPr lang="en-US" sz="4000" i="1" dirty="0" err="1"/>
              <a:t>phù</a:t>
            </a:r>
            <a:r>
              <a:rPr lang="en-US" sz="4000" i="1" dirty="0"/>
              <a:t> </a:t>
            </a:r>
            <a:r>
              <a:rPr lang="en-US" sz="4000" i="1" dirty="0" err="1"/>
              <a:t>hợp</a:t>
            </a:r>
            <a:endParaRPr lang="en-US" sz="4000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B48D5ED-8E90-4D4B-B567-5377F773B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6EAF14-5816-4874-93D6-0DEC3D77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43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8E87E0-CDF1-4AA5-B80F-893ABB33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E7A61B-CDEE-42A1-8DC7-60FDA331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Tuổi</a:t>
            </a:r>
            <a:r>
              <a:rPr lang="en-US" dirty="0"/>
              <a:t>, PARA.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chu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khoa.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khoa.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8FC1C0-2680-4566-99F6-4A9EDF0F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3F694-4152-4098-B36F-1A36C6B4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77BC6D-0B96-4691-BB7B-A4856783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con </a:t>
            </a:r>
            <a:r>
              <a:rPr lang="en-US" dirty="0" err="1"/>
              <a:t>trong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,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hôn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, </a:t>
            </a:r>
            <a:r>
              <a:rPr lang="en-US" dirty="0" err="1"/>
              <a:t>tôn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E9F12D9-C202-4332-A208-2547305C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7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6CF4F1-3CCD-4F9A-92C2-8B75DE70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3C29606E-0920-4D51-AF15-882FF2F1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mong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muốn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phư</a:t>
            </a:r>
            <a:r>
              <a:rPr lang="vi-VN" dirty="0"/>
              <a:t>ơ</a:t>
            </a:r>
            <a:r>
              <a:rPr lang="en-US" dirty="0"/>
              <a:t>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muốn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pp </a:t>
            </a:r>
            <a:r>
              <a:rPr lang="en-US" b="1" dirty="0" err="1">
                <a:solidFill>
                  <a:srgbClr val="FF0000"/>
                </a:solidFill>
              </a:rPr>
              <a:t>hiệu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nhất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thêm</a:t>
            </a:r>
            <a:r>
              <a:rPr lang="en-US" b="1" dirty="0">
                <a:solidFill>
                  <a:srgbClr val="FF0000"/>
                </a:solidFill>
              </a:rPr>
              <a:t> con</a:t>
            </a:r>
            <a:r>
              <a:rPr lang="en-US" dirty="0"/>
              <a:t>?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nào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F086E4-F7F8-4BE6-9F77-4BF62561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F5D97-4CC3-4087-8E46-28E85B3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DDF84C-73FE-465B-B5DC-6690CA219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b="1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ý </a:t>
            </a:r>
            <a:r>
              <a:rPr lang="en-US" dirty="0" err="1"/>
              <a:t>muốn</a:t>
            </a:r>
            <a:r>
              <a:rPr lang="en-US" dirty="0"/>
              <a:t>? </a:t>
            </a:r>
            <a:r>
              <a:rPr lang="en-US" b="1" dirty="0" err="1">
                <a:solidFill>
                  <a:srgbClr val="FF0000"/>
                </a:solidFill>
              </a:rPr>
              <a:t>Giữ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phá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thai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pp </a:t>
            </a:r>
            <a:r>
              <a:rPr lang="en-US" b="1" dirty="0" err="1">
                <a:solidFill>
                  <a:srgbClr val="FF0000"/>
                </a:solidFill>
              </a:rPr>
              <a:t>ngừa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thai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?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khó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khăn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pp </a:t>
            </a:r>
            <a:r>
              <a:rPr lang="en-US" dirty="0" err="1"/>
              <a:t>đó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STIs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B55204-1B6C-4574-A96F-16B82315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0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4EEA80-73D4-4562-BB32-98545218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23C892-7EB3-4938-996F-0686F137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2052"/>
            <a:ext cx="8229600" cy="4297365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ngừa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thai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khẩn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cấp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bệnh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nội</a:t>
            </a:r>
            <a:r>
              <a:rPr lang="en-US" b="1" dirty="0">
                <a:solidFill>
                  <a:srgbClr val="FF0000"/>
                </a:solidFill>
              </a:rPr>
              <a:t> khoa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dụng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phụ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906AF9-E116-4A5A-A06B-7D7329F2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7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F3CD73-2DAB-470E-B6A6-B1FAAFB1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59538-35E0-4862-B68A-0EDE65A5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10"/>
            </a:pPr>
            <a:r>
              <a:rPr lang="en-US" i="1" u="sng" dirty="0" err="1"/>
              <a:t>Bạn</a:t>
            </a:r>
            <a:r>
              <a:rPr lang="en-US" i="1" u="sng" dirty="0"/>
              <a:t> </a:t>
            </a:r>
            <a:r>
              <a:rPr lang="en-US" i="1" u="sng" dirty="0" err="1"/>
              <a:t>tình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thêm</a:t>
            </a:r>
            <a:r>
              <a:rPr lang="en-US" b="1" dirty="0">
                <a:solidFill>
                  <a:srgbClr val="FF0000"/>
                </a:solidFill>
              </a:rPr>
              <a:t> con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?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10"/>
            </a:pPr>
            <a:r>
              <a:rPr lang="en-US" i="1" u="sng" dirty="0" err="1"/>
              <a:t>Bạn</a:t>
            </a:r>
            <a:r>
              <a:rPr lang="en-US" i="1" u="sng" dirty="0"/>
              <a:t> </a:t>
            </a:r>
            <a:r>
              <a:rPr lang="en-US" i="1" u="sng" dirty="0" err="1"/>
              <a:t>tình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đồng</a:t>
            </a:r>
            <a:r>
              <a:rPr lang="en-US" b="1" dirty="0">
                <a:solidFill>
                  <a:srgbClr val="FF0000"/>
                </a:solidFill>
              </a:rPr>
              <a:t> ý</a:t>
            </a:r>
            <a:r>
              <a:rPr lang="en-US" b="1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bao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/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?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10"/>
            </a:pPr>
            <a:r>
              <a:rPr lang="en-US" i="1" u="sng" dirty="0" err="1"/>
              <a:t>Bạn</a:t>
            </a:r>
            <a:r>
              <a:rPr lang="en-US" i="1" u="sng" dirty="0"/>
              <a:t> </a:t>
            </a:r>
            <a:r>
              <a:rPr lang="en-US" i="1" u="sng" dirty="0" err="1"/>
              <a:t>tình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ý </a:t>
            </a:r>
            <a:r>
              <a:rPr lang="en-US" dirty="0" err="1"/>
              <a:t>kiêng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bp </a:t>
            </a:r>
            <a:r>
              <a:rPr lang="en-US" dirty="0" err="1"/>
              <a:t>tránh</a:t>
            </a:r>
            <a:r>
              <a:rPr lang="en-US" dirty="0"/>
              <a:t> 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10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8D9EEC7-BE92-4D13-A689-7E174D1B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9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1DC834-571E-43CD-8CF3-2A4F599A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666C3A3-BDBF-4FFE-822D-E028D29E3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565" y="1616765"/>
            <a:ext cx="4545496" cy="4509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Lê </a:t>
            </a:r>
            <a:r>
              <a:rPr lang="en-US" dirty="0" err="1"/>
              <a:t>Phúc</a:t>
            </a:r>
            <a:r>
              <a:rPr lang="en-US" dirty="0"/>
              <a:t> Anh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Hoàng</a:t>
            </a:r>
            <a:r>
              <a:rPr lang="en-US" dirty="0"/>
              <a:t> Lê </a:t>
            </a:r>
            <a:r>
              <a:rPr lang="en-US" dirty="0" err="1"/>
              <a:t>Quỳnh</a:t>
            </a:r>
            <a:r>
              <a:rPr lang="en-US" dirty="0"/>
              <a:t> Anh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Quế</a:t>
            </a:r>
            <a:r>
              <a:rPr lang="en-US" dirty="0"/>
              <a:t> </a:t>
            </a:r>
            <a:r>
              <a:rPr lang="en-US" dirty="0" err="1"/>
              <a:t>Châu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F9213E8-DA80-447B-84DE-30E0AB673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4122" y="1600202"/>
            <a:ext cx="3372678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Tr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Triều</a:t>
            </a:r>
            <a:r>
              <a:rPr lang="en-US" dirty="0"/>
              <a:t> </a:t>
            </a:r>
            <a:r>
              <a:rPr lang="en-US" dirty="0" err="1"/>
              <a:t>Hải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Huỳnh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Khang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Ngô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Lê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Phú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C696FD9-3265-4997-87C4-844B1ED1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5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xmlns="" id="{374827B7-BCB9-4767-B53A-CF49493E4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8B42B12-69CF-4393-AC74-1B35BA00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6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DE3104-821F-4F8E-A7ED-212A15F3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0226D34-8202-4D75-8518-D97A8068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28655C8-E7E7-43C6-A6AE-431229CE6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xmlns="" id="{EF11CD30-DBB4-4F78-A9F4-0DFFF4ED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28800"/>
            <a:ext cx="9144000" cy="401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21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7B45F-D7DC-4536-B7DE-9C3B6DC1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ở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niên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0F4C6C-3051-48BD-A28B-5A05350D1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Dụng cụ tử cung chứa đồng/levonogestrel</a:t>
            </a:r>
            <a:r>
              <a:rPr lang="vi-VN" dirty="0"/>
              <a:t>: hiệu quả cao + an toàn cao</a:t>
            </a:r>
            <a:r>
              <a:rPr lang="en-US" dirty="0"/>
              <a:t>.</a:t>
            </a:r>
            <a:endParaRPr lang="vi-VN" dirty="0"/>
          </a:p>
          <a:p>
            <a:r>
              <a:rPr lang="vi-VN" b="1" dirty="0"/>
              <a:t>Bao cao su</a:t>
            </a:r>
            <a:r>
              <a:rPr lang="vi-VN" dirty="0"/>
              <a:t>: cần thiết kết hợp với mọi biện pháp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giảm STIs, giảm tắc vòi tử cung (do nạo phá). </a:t>
            </a:r>
          </a:p>
          <a:p>
            <a:pPr lvl="1"/>
            <a:r>
              <a:rPr lang="vi-VN" dirty="0"/>
              <a:t>Thực hành đeo bao đúng.</a:t>
            </a:r>
          </a:p>
          <a:p>
            <a:pPr lvl="1"/>
            <a:r>
              <a:rPr lang="vi-VN" dirty="0"/>
              <a:t>STIs: 50% số mới mắc.</a:t>
            </a:r>
          </a:p>
          <a:p>
            <a:r>
              <a:rPr lang="vi-VN" b="1" dirty="0"/>
              <a:t>Postinor</a:t>
            </a:r>
            <a:r>
              <a:rPr lang="vi-VN" dirty="0"/>
              <a:t>: luôn có sẵn.</a:t>
            </a:r>
          </a:p>
          <a:p>
            <a:r>
              <a:rPr lang="vi-VN" b="1" dirty="0"/>
              <a:t>DMPA</a:t>
            </a:r>
            <a:r>
              <a:rPr lang="vi-VN" dirty="0"/>
              <a:t>: không dùng vì k</a:t>
            </a:r>
            <a:r>
              <a:rPr lang="en-US" dirty="0" err="1"/>
              <a:t>hông</a:t>
            </a:r>
            <a:r>
              <a:rPr lang="vi-VN" dirty="0"/>
              <a:t> khuyến cáo đo đậm độ xương bằng DEXA scan theo dõi.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3D4F017-57A3-4569-9CE5-F944BB9F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1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EFC726-F37B-4AD4-8D5F-1164FFD1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ở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niên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7E1C54-DD2D-461C-BBAC-034965D0B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dirty="0"/>
              <a:t>Không cần khám phụ khoa trước (trừ IUDs)</a:t>
            </a:r>
          </a:p>
          <a:p>
            <a:pPr>
              <a:lnSpc>
                <a:spcPct val="150000"/>
              </a:lnSpc>
            </a:pPr>
            <a:r>
              <a:rPr lang="vi-VN" dirty="0"/>
              <a:t>Tuy nhiên, 13-15 tuổi: nên tiếp cận lần đầu</a:t>
            </a:r>
          </a:p>
          <a:p>
            <a:pPr>
              <a:lnSpc>
                <a:spcPct val="150000"/>
              </a:lnSpc>
            </a:pPr>
            <a:r>
              <a:rPr lang="vi-VN" dirty="0"/>
              <a:t>Hướng tiếp cận: HEADSS (home, education, activities, drugs, sexually, suicide)</a:t>
            </a:r>
          </a:p>
          <a:p>
            <a:pPr>
              <a:lnSpc>
                <a:spcPct val="150000"/>
              </a:lnSpc>
            </a:pPr>
            <a:r>
              <a:rPr lang="vi-VN" dirty="0"/>
              <a:t>Pap’s test: từ 21 tuổi ( trừ SGMD sớm hơn)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HPV: Gardasil từ 9-26 tuổi mọi bé gái, phụ nữ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Cervarix 10-25 tuổi.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823CA5-557D-4C41-82FC-7A42D1F4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1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A86CD8-AAD9-43DB-8F32-AFE3C3EB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ở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niên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03F3F8-076A-4FF0-9A78-1B853079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dirty="0"/>
              <a:t>Tầm soát lậu, Chlamydia, HIV: mỗi năm nếu có QHTD.</a:t>
            </a:r>
          </a:p>
          <a:p>
            <a:pPr>
              <a:lnSpc>
                <a:spcPct val="150000"/>
              </a:lnSpc>
            </a:pPr>
            <a:r>
              <a:rPr lang="vi-VN" dirty="0"/>
              <a:t>Sai lầm: không thể có thai ở lần đầu/ thụt rửa âm đạo sau giao hợp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CF37C4-D01F-4A5D-9A3B-455FA798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96A0A0-81C3-479F-BF72-6197607F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D99C9C-AD4A-472F-A34B-CF32030EF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dirty="0">
                <a:solidFill>
                  <a:srgbClr val="FF0000"/>
                </a:solidFill>
              </a:rPr>
              <a:t>COCs</a:t>
            </a:r>
            <a:r>
              <a:rPr lang="vi-VN" dirty="0"/>
              <a:t>: hiệu quả cao + tác dụng kèm theo (điều kinh, ngừa loãng xương, giảm cơn bốc hỏa). </a:t>
            </a:r>
          </a:p>
          <a:p>
            <a:pPr>
              <a:lnSpc>
                <a:spcPct val="150000"/>
              </a:lnSpc>
            </a:pPr>
            <a:r>
              <a:rPr lang="vi-VN" dirty="0"/>
              <a:t>Lưu ý: bốc hỏa tồn tại sau vài tuần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TD</a:t>
            </a:r>
            <a:r>
              <a:rPr lang="vi-VN" dirty="0"/>
              <a:t> cường giáp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tăng liều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chuyển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  <a:p>
            <a:pPr>
              <a:lnSpc>
                <a:spcPct val="150000"/>
              </a:lnSpc>
            </a:pPr>
            <a:r>
              <a:rPr lang="vi-VN" dirty="0"/>
              <a:t>CCĐ: phụ nữ &gt; 35 hút thuốc lá, đau nửa đầu, bệnh lý tim mạch.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671C31-DFC5-42D7-B92A-1254EF99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B1DE31-79AC-40FE-80D8-914DCB9A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3B1C73-9882-483A-B15A-64DCB4CB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dirty="0"/>
              <a:t>POPs, DMPA, IUDs + BCS: phụ nữ &gt; 35 + hút thuốc lá.</a:t>
            </a:r>
          </a:p>
          <a:p>
            <a:pPr>
              <a:lnSpc>
                <a:spcPct val="150000"/>
              </a:lnSpc>
            </a:pPr>
            <a:r>
              <a:rPr lang="vi-VN" dirty="0"/>
              <a:t>Triệt sản nam &amp; nữ: đủ con.</a:t>
            </a:r>
          </a:p>
          <a:p>
            <a:pPr>
              <a:lnSpc>
                <a:spcPct val="150000"/>
              </a:lnSpc>
            </a:pPr>
            <a:r>
              <a:rPr lang="vi-VN" dirty="0"/>
              <a:t>Bao cao su: dùng kết hợp với biện pháp k</a:t>
            </a:r>
            <a:r>
              <a:rPr lang="en-US" dirty="0" err="1"/>
              <a:t>hác</a:t>
            </a:r>
            <a:r>
              <a:rPr lang="en-US" dirty="0"/>
              <a:t>.</a:t>
            </a:r>
            <a:endParaRPr lang="vi-VN" dirty="0"/>
          </a:p>
          <a:p>
            <a:pPr>
              <a:lnSpc>
                <a:spcPct val="150000"/>
              </a:lnSpc>
            </a:pPr>
            <a:r>
              <a:rPr lang="vi-VN" dirty="0"/>
              <a:t>Tránh ngày phóng noãn: không chính xác.</a:t>
            </a: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rgbClr val="FF0000"/>
                </a:solidFill>
              </a:rPr>
              <a:t>Tất cả biện pháp khác đều dùng được với phụ nữ khỏe, không hút thuốc lá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4B971E-D35D-42DA-A05E-A646ECF4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0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8981F-8CF0-4904-8BFB-9EA5BA6B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1E8EE9-B040-4A46-9D24-A426D856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u="sng" dirty="0">
                <a:solidFill>
                  <a:srgbClr val="FF0000"/>
                </a:solidFill>
              </a:rPr>
              <a:t>Tại sao cần lựa chọn phương pháp tránh thai cho hậu sản</a:t>
            </a:r>
            <a:r>
              <a:rPr lang="en-US" u="sng" dirty="0">
                <a:solidFill>
                  <a:srgbClr val="FF0000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Nguy cơ gây thuyên tắc mạch máu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Nguy cơ nhiễm trùng.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vi-VN" dirty="0"/>
              <a:t>Các biến đổi hoạt động buồng trứng.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vi-VN" dirty="0"/>
              <a:t>Ảnh hưởng đến việc thực hiện nuôi con bằng sữa mẹ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9B4B906-33AF-46BE-AEFA-1D56D9AA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0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7CE996-00C9-48CD-961D-EAA03797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4D6798-B57B-447B-9AE0-A10893FD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712CCB95-98E6-4964-A11A-A29DFE293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5" y="1600202"/>
            <a:ext cx="6916109" cy="4343399"/>
          </a:xfrm>
        </p:spPr>
      </p:pic>
    </p:spTree>
    <p:extLst>
      <p:ext uri="{BB962C8B-B14F-4D97-AF65-F5344CB8AC3E}">
        <p14:creationId xmlns:p14="http://schemas.microsoft.com/office/powerpoint/2010/main" val="2568743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A3D483-23E7-4590-AC3B-C90D8F77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5582C5-6190-4DCF-A971-10F4596A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4AD44272-1CC7-45DC-8432-26BBB210D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95" y="1829294"/>
            <a:ext cx="6335009" cy="4296375"/>
          </a:xfrm>
        </p:spPr>
      </p:pic>
    </p:spTree>
    <p:extLst>
      <p:ext uri="{BB962C8B-B14F-4D97-AF65-F5344CB8AC3E}">
        <p14:creationId xmlns:p14="http://schemas.microsoft.com/office/powerpoint/2010/main" val="132267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0CFBF64-72F0-4F76-804A-EDD9CE61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A5ACCB7-4C7B-4626-B6D7-6DBE4C036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phư</a:t>
            </a:r>
            <a:r>
              <a:rPr lang="vi-VN" dirty="0"/>
              <a:t>ơ</a:t>
            </a:r>
            <a:r>
              <a:rPr lang="en-US" dirty="0"/>
              <a:t>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Biết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70AD290-077F-41CC-A590-997CD1EA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30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EF4FB4-626C-43EE-BB09-DF2BAEF5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486C301-778B-432C-B8F9-89D528CD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30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CB11BEF3-D439-4349-90B0-C47AADE42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6" y="1600202"/>
            <a:ext cx="7876948" cy="3968176"/>
          </a:xfrm>
        </p:spPr>
      </p:pic>
    </p:spTree>
    <p:extLst>
      <p:ext uri="{BB962C8B-B14F-4D97-AF65-F5344CB8AC3E}">
        <p14:creationId xmlns:p14="http://schemas.microsoft.com/office/powerpoint/2010/main" val="2396002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4351BF-B20B-4A5B-BCE7-717860A5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AEE07A-A458-41CD-A844-24429FAE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Lactational </a:t>
            </a:r>
            <a:r>
              <a:rPr lang="en-US" dirty="0" err="1"/>
              <a:t>Amenorrhoea</a:t>
            </a:r>
            <a:r>
              <a:rPr lang="en-US" dirty="0"/>
              <a:t> Method – LAM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Nuôi</a:t>
            </a:r>
            <a:r>
              <a:rPr lang="en-US" dirty="0"/>
              <a:t> con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sữa</a:t>
            </a:r>
            <a:r>
              <a:rPr lang="en-US" dirty="0"/>
              <a:t> </a:t>
            </a:r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6 </a:t>
            </a:r>
            <a:r>
              <a:rPr lang="en-US" dirty="0" err="1"/>
              <a:t>tháng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54D0972-2273-45AF-ADA4-656D7CF3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77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34BD68-1D4E-4E0E-910C-7F6B3D1D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BDD380F-8EE4-4F11-9210-E28BC67D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32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E2431E7D-708C-4CE8-9AD3-1C6DB2BE3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89" y="1600202"/>
            <a:ext cx="6989497" cy="4343399"/>
          </a:xfrm>
        </p:spPr>
      </p:pic>
    </p:spTree>
    <p:extLst>
      <p:ext uri="{BB962C8B-B14F-4D97-AF65-F5344CB8AC3E}">
        <p14:creationId xmlns:p14="http://schemas.microsoft.com/office/powerpoint/2010/main" val="2061541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9872A51-2EB9-4F80-9E62-85819EBE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478157"/>
            <a:ext cx="7772400" cy="1448958"/>
          </a:xfrm>
        </p:spPr>
        <p:txBody>
          <a:bodyPr/>
          <a:lstStyle/>
          <a:p>
            <a:r>
              <a:rPr lang="en-US" i="1" dirty="0" err="1"/>
              <a:t>tránh</a:t>
            </a:r>
            <a:r>
              <a:rPr lang="en-US" i="1" dirty="0"/>
              <a:t> </a:t>
            </a:r>
            <a:r>
              <a:rPr lang="en-US" i="1" dirty="0" err="1"/>
              <a:t>thai</a:t>
            </a:r>
            <a:r>
              <a:rPr lang="en-US" i="1" dirty="0"/>
              <a:t> ở ng</a:t>
            </a:r>
            <a:r>
              <a:rPr lang="vi-VN" i="1" dirty="0"/>
              <a:t>ư</a:t>
            </a:r>
            <a:r>
              <a:rPr lang="en-US" i="1" dirty="0" err="1"/>
              <a:t>ời</a:t>
            </a:r>
            <a:r>
              <a:rPr lang="en-US" i="1" dirty="0"/>
              <a:t> </a:t>
            </a:r>
            <a:r>
              <a:rPr lang="en-US" i="1" dirty="0" err="1"/>
              <a:t>phụ</a:t>
            </a:r>
            <a:r>
              <a:rPr lang="en-US" i="1" dirty="0"/>
              <a:t> </a:t>
            </a:r>
            <a:r>
              <a:rPr lang="en-US" i="1" dirty="0" err="1"/>
              <a:t>nữ</a:t>
            </a:r>
            <a:r>
              <a:rPr lang="en-US" i="1" dirty="0"/>
              <a:t>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bệnh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đi</a:t>
            </a:r>
            <a:r>
              <a:rPr lang="en-US" i="1" dirty="0"/>
              <a:t> </a:t>
            </a:r>
            <a:r>
              <a:rPr lang="en-US" i="1" dirty="0" err="1"/>
              <a:t>kèm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C79B0C9-6954-4A75-8684-2AEFD4FD3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57F94D-C2B5-4712-B182-6776462E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19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12C560-1015-476A-8217-36CB4732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Nhóm</a:t>
            </a:r>
            <a:r>
              <a:rPr lang="en-US" b="1" dirty="0"/>
              <a:t> ĐTĐ, THA, </a:t>
            </a:r>
            <a:r>
              <a:rPr lang="en-US" b="1" dirty="0" err="1"/>
              <a:t>béo</a:t>
            </a:r>
            <a:r>
              <a:rPr lang="en-US" b="1" dirty="0"/>
              <a:t> </a:t>
            </a:r>
            <a:r>
              <a:rPr lang="en-US" b="1" dirty="0" err="1"/>
              <a:t>phì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xmlns="" id="{011CE933-6162-4A40-BA14-5A6880243CE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16634862"/>
                  </p:ext>
                </p:extLst>
              </p:nvPr>
            </p:nvGraphicFramePr>
            <p:xfrm>
              <a:off x="457200" y="1868488"/>
              <a:ext cx="7991622" cy="40996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99743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5587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84996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761107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065550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913328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913328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</a:tblGrid>
                  <a:tr h="38198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TÌNH HUỐNG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CHCs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POPs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DMPA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LNG/ETG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LNGIUD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TCuIUD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Tiền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</a:rPr>
                            <a:t>căn</a:t>
                          </a:r>
                          <a:r>
                            <a:rPr lang="en-US" sz="1800" dirty="0">
                              <a:effectLst/>
                            </a:rPr>
                            <a:t> ĐTĐ </a:t>
                          </a:r>
                          <a:r>
                            <a:rPr lang="en-US" sz="1800" dirty="0" err="1">
                              <a:effectLst/>
                            </a:rPr>
                            <a:t>thai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</a:rPr>
                            <a:t>kì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ĐTĐ không phụ thuộc insulin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ĐTĐ phụ thuộc insulin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THA </a:t>
                          </a:r>
                          <a:r>
                            <a:rPr lang="en-US" sz="1800" dirty="0" err="1">
                              <a:effectLst/>
                            </a:rPr>
                            <a:t>độ</a:t>
                          </a:r>
                          <a:r>
                            <a:rPr lang="en-US" sz="1800" dirty="0">
                              <a:effectLst/>
                            </a:rPr>
                            <a:t> I </a:t>
                          </a:r>
                          <a:r>
                            <a:rPr lang="en-US" sz="1800" dirty="0" err="1">
                              <a:effectLst/>
                            </a:rPr>
                            <a:t>theo</a:t>
                          </a:r>
                          <a:r>
                            <a:rPr lang="en-US" sz="1800" dirty="0">
                              <a:effectLst/>
                            </a:rPr>
                            <a:t> JNC VII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THA độ II theo JNC VII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0" mar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THA khi có thai 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Béo phì BMI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30kg/m2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11CE933-6162-4A40-BA14-5A6880243CE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16634862"/>
                  </p:ext>
                </p:extLst>
              </p:nvPr>
            </p:nvGraphicFramePr>
            <p:xfrm>
              <a:off x="457200" y="1868488"/>
              <a:ext cx="7991622" cy="40996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9974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58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849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110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55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1332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1332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8198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TÌNH HUỐNG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CHCs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POPs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DMPA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LNG/ETG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LNGIUD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TCuIUD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Tiền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</a:rPr>
                            <a:t>căn</a:t>
                          </a:r>
                          <a:r>
                            <a:rPr lang="en-US" sz="1800" dirty="0">
                              <a:effectLst/>
                            </a:rPr>
                            <a:t> ĐTĐ </a:t>
                          </a:r>
                          <a:r>
                            <a:rPr lang="en-US" sz="1800" dirty="0" err="1">
                              <a:effectLst/>
                            </a:rPr>
                            <a:t>thai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</a:rPr>
                            <a:t>kì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ĐTĐ không phụ thuộc insulin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ĐTĐ phụ thuộc insulin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THA </a:t>
                          </a:r>
                          <a:r>
                            <a:rPr lang="en-US" sz="1800" dirty="0" err="1">
                              <a:effectLst/>
                            </a:rPr>
                            <a:t>độ</a:t>
                          </a:r>
                          <a:r>
                            <a:rPr lang="en-US" sz="1800" dirty="0">
                              <a:effectLst/>
                            </a:rPr>
                            <a:t> I </a:t>
                          </a:r>
                          <a:r>
                            <a:rPr lang="en-US" sz="1800" dirty="0" err="1">
                              <a:effectLst/>
                            </a:rPr>
                            <a:t>theo</a:t>
                          </a:r>
                          <a:r>
                            <a:rPr lang="en-US" sz="1800" dirty="0">
                              <a:effectLst/>
                            </a:rPr>
                            <a:t> JNC VII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THA độ II theo JNC VII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0" mar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THA khi có thai 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11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7" t="-683908" r="-16748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EED959-966F-48B5-A0B1-E7FAA947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72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108CD2-59A8-4C18-A1F3-D94C81CF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ĐÁI THÁO ĐƯỜNG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88CB06-2FA6-4252-A672-E110344B6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</a:t>
            </a:r>
            <a:r>
              <a:rPr lang="vi-VN" dirty="0"/>
              <a:t>rogestogen có thể gây: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</a:t>
            </a:r>
            <a:r>
              <a:rPr lang="vi-VN" dirty="0"/>
              <a:t>ối loạn Glucose (tăng nhẹ)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</a:t>
            </a:r>
            <a:r>
              <a:rPr lang="vi-VN" dirty="0"/>
              <a:t>ối loạn lipid (LDL tăng nhẹ hoặc bình thường; HDL giảm nhẹ)</a:t>
            </a:r>
          </a:p>
          <a:p>
            <a:pPr>
              <a:lnSpc>
                <a:spcPct val="150000"/>
              </a:lnSpc>
            </a:pPr>
            <a:r>
              <a:rPr lang="vi-VN" dirty="0"/>
              <a:t>Có ĐTĐ được </a:t>
            </a:r>
            <a:r>
              <a:rPr lang="vi-VN" dirty="0">
                <a:solidFill>
                  <a:srgbClr val="FF0000"/>
                </a:solidFill>
              </a:rPr>
              <a:t>xếp nhóm 2 </a:t>
            </a:r>
            <a:r>
              <a:rPr lang="vi-VN" dirty="0"/>
              <a:t>ở COCs, POPs, DMP, LNG.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15EDCE7-D744-49D7-8ABA-86E375E0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7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849EA-19B1-4591-A5B0-706D3FD1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TĂNG HUYẾT ÁP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9E0B39-9228-4FA1-96E6-5D116754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COCs sử dụng ở bệnh nhân tăng huyết áp có nguy cơ </a:t>
            </a:r>
            <a:r>
              <a:rPr lang="en-US" dirty="0"/>
              <a:t>n</a:t>
            </a:r>
            <a:r>
              <a:rPr lang="vi-VN" dirty="0"/>
              <a:t>hồi máu cơ tim và đột quị do tăng xơ vữa động mạch.</a:t>
            </a:r>
          </a:p>
          <a:p>
            <a:r>
              <a:rPr lang="vi-VN" dirty="0"/>
              <a:t>DMPA</a:t>
            </a:r>
          </a:p>
          <a:p>
            <a:pPr lvl="1"/>
            <a:r>
              <a:rPr lang="en-US" dirty="0"/>
              <a:t>R</a:t>
            </a:r>
            <a:r>
              <a:rPr lang="vi-VN" dirty="0"/>
              <a:t>ối loạn chuyển hóa mỡ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en-US" dirty="0"/>
              <a:t>N</a:t>
            </a:r>
            <a:r>
              <a:rPr lang="vi-VN" dirty="0"/>
              <a:t>ên </a:t>
            </a:r>
            <a:r>
              <a:rPr lang="en-US" dirty="0" err="1"/>
              <a:t>không</a:t>
            </a:r>
            <a:r>
              <a:rPr lang="vi-VN" dirty="0"/>
              <a:t> dùng khi có nguy cơ xơ vữa động mạch: ĐTĐ có biến chứng hoặc hơn 20 năm, THA chưa ổn định.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BBFE1E-E513-419E-9BDF-E3616D1F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4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326CBF-7222-4BD3-84C5-55151E7D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BÉO PHÌ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5B93CD-ED00-451B-A2DE-FB1B42DB1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COCs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COCs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dược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COCs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toa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liều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tĩnh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175207-A4C2-44DC-BBD7-4553B0AC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8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D87783-41CA-4B85-8C0C-06E1F285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bệnh</a:t>
            </a:r>
            <a:r>
              <a:rPr lang="en-US" b="1" dirty="0"/>
              <a:t> </a:t>
            </a:r>
            <a:r>
              <a:rPr lang="en-US" b="1" dirty="0" err="1"/>
              <a:t>lí</a:t>
            </a:r>
            <a:r>
              <a:rPr lang="en-US" b="1" dirty="0"/>
              <a:t> </a:t>
            </a:r>
            <a:r>
              <a:rPr lang="en-US" b="1" dirty="0" err="1"/>
              <a:t>phụ</a:t>
            </a:r>
            <a:r>
              <a:rPr lang="en-US" b="1" dirty="0"/>
              <a:t> khoa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F0067CA-3496-44D9-AE17-EC5B34F98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559458"/>
              </p:ext>
            </p:extLst>
          </p:nvPr>
        </p:nvGraphicFramePr>
        <p:xfrm>
          <a:off x="457200" y="1828800"/>
          <a:ext cx="8001001" cy="38752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92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83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TÌNH HUỐNG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CHCs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POPs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DMPA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LNG/ETG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LNGIUD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TCuIUD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AUB nhẹ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65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 </a:t>
                      </a:r>
                      <a:r>
                        <a:rPr lang="en-US" sz="1800" dirty="0" err="1">
                          <a:effectLst/>
                        </a:rPr>
                        <a:t>buồng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trứng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lành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tính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dirty="0" err="1">
                          <a:effectLst/>
                        </a:rPr>
                        <a:t>bao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gồm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buồng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trứng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25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Bệnh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nguyên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bào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nuôi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lành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tính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9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Bệnh nguyên bào nuôi ác tính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9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 xơ cơ tử cung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9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Lạc nội mạc tử cung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A4FB010-1540-4B1C-BBE1-F8A7F906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182E5-9A0A-400C-BDB0-8834F0C9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E2898E-962B-47BB-A06E-94C58B058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COCs, POPs giúp giảm lượng máu kinh</a:t>
            </a:r>
            <a:r>
              <a:rPr lang="en-US" dirty="0"/>
              <a:t>.</a:t>
            </a:r>
            <a:endParaRPr lang="vi-VN" dirty="0"/>
          </a:p>
          <a:p>
            <a:r>
              <a:rPr lang="vi-VN" dirty="0"/>
              <a:t>Một số bệnh – máu kinh nặng</a:t>
            </a:r>
            <a:r>
              <a:rPr lang="en-US" dirty="0"/>
              <a:t>:</a:t>
            </a:r>
            <a:endParaRPr lang="vi-VN" dirty="0"/>
          </a:p>
          <a:p>
            <a:pPr lvl="1"/>
            <a:r>
              <a:rPr lang="vi-VN" dirty="0"/>
              <a:t>Nhân xơ tử cung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Adenomyosis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Polyp</a:t>
            </a:r>
            <a:r>
              <a:rPr lang="en-US" dirty="0"/>
              <a:t>, t</a:t>
            </a:r>
            <a:r>
              <a:rPr lang="vi-VN" dirty="0"/>
              <a:t>ăng sinh và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vi-VN" dirty="0"/>
              <a:t> NMTC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Rối loạn đông cầm máu</a:t>
            </a:r>
            <a:r>
              <a:rPr lang="en-US" dirty="0"/>
              <a:t>.</a:t>
            </a:r>
            <a:endParaRPr lang="vi-VN" dirty="0"/>
          </a:p>
          <a:p>
            <a:r>
              <a:rPr lang="en-US" dirty="0"/>
              <a:t>Cả  </a:t>
            </a:r>
            <a:r>
              <a:rPr lang="en-US" b="1" dirty="0"/>
              <a:t>DMPA</a:t>
            </a:r>
            <a:r>
              <a:rPr lang="en-US" dirty="0"/>
              <a:t>, </a:t>
            </a:r>
            <a:r>
              <a:rPr lang="en-US" b="1" dirty="0"/>
              <a:t>LNG/ETG</a:t>
            </a:r>
            <a:r>
              <a:rPr lang="en-US" dirty="0"/>
              <a:t>, </a:t>
            </a:r>
            <a:r>
              <a:rPr lang="en-US" b="1" dirty="0"/>
              <a:t>LNGIUD</a:t>
            </a:r>
            <a:r>
              <a:rPr lang="en-US" dirty="0"/>
              <a:t>, </a:t>
            </a:r>
            <a:r>
              <a:rPr lang="en-US" b="1" dirty="0" err="1"/>
              <a:t>TCuIUD</a:t>
            </a:r>
            <a:r>
              <a:rPr lang="en-US" dirty="0"/>
              <a:t> có </a:t>
            </a:r>
            <a:r>
              <a:rPr lang="en-US" dirty="0" err="1"/>
              <a:t>thê</a:t>
            </a:r>
            <a:r>
              <a:rPr lang="en-US" dirty="0"/>
              <a:t>̉ </a:t>
            </a:r>
            <a:r>
              <a:rPr lang="en-US" dirty="0" err="1"/>
              <a:t>gây</a:t>
            </a:r>
            <a:r>
              <a:rPr lang="en-US" dirty="0"/>
              <a:t> AUB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 ở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có AUB </a:t>
            </a:r>
            <a:r>
              <a:rPr lang="en-US" dirty="0" err="1"/>
              <a:t>chưa</a:t>
            </a:r>
            <a:r>
              <a:rPr lang="en-US" dirty="0"/>
              <a:t> dc </a:t>
            </a:r>
            <a:r>
              <a:rPr lang="en-US" dirty="0" err="1"/>
              <a:t>chẩn</a:t>
            </a:r>
            <a:r>
              <a:rPr lang="en-US" dirty="0"/>
              <a:t> </a:t>
            </a:r>
            <a:r>
              <a:rPr lang="en-US" dirty="0" err="1"/>
              <a:t>đoán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6AF0933-B87E-4833-A168-A777FD23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8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A7191D-AC44-44A0-B118-0B7A9EF2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E9F8F9-C354-4D41-94B0-69D3D22C6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9728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ở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dung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thai.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75BC44F-0EC6-4118-8222-6A82DB75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91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357360-3CB1-4D0F-BF9E-DE13C713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nuôi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B4E985-26A3-460C-B667-FA360CD8F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vi-VN" dirty="0"/>
              <a:t>IUD là những thông tin gây nhiễ</a:t>
            </a:r>
            <a:r>
              <a:rPr lang="en-US" dirty="0"/>
              <a:t>u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:</a:t>
            </a:r>
            <a:endParaRPr lang="vi-VN" dirty="0"/>
          </a:p>
          <a:p>
            <a:r>
              <a:rPr lang="vi-VN" dirty="0"/>
              <a:t>Rong huyết.</a:t>
            </a:r>
          </a:p>
          <a:p>
            <a:pPr lvl="1"/>
            <a:r>
              <a:rPr lang="vi-VN" dirty="0"/>
              <a:t>Chẩn đoán pb với PSTT.</a:t>
            </a:r>
          </a:p>
          <a:p>
            <a:pPr lvl="1"/>
            <a:r>
              <a:rPr lang="en-US" dirty="0"/>
              <a:t>T</a:t>
            </a:r>
            <a:r>
              <a:rPr lang="vi-VN" dirty="0"/>
              <a:t>hể GTD không kèm tăng cao của hCG</a:t>
            </a:r>
            <a:r>
              <a:rPr lang="en-US" dirty="0"/>
              <a:t>.</a:t>
            </a:r>
            <a:endParaRPr lang="vi-VN" dirty="0"/>
          </a:p>
          <a:p>
            <a:r>
              <a:rPr lang="vi-VN" dirty="0"/>
              <a:t>Viêm và tăng nguy cơ thủng </a:t>
            </a:r>
            <a:r>
              <a:rPr lang="en-US" dirty="0"/>
              <a:t>t</a:t>
            </a:r>
            <a:r>
              <a:rPr lang="vi-VN" dirty="0"/>
              <a:t>ử cung</a:t>
            </a:r>
          </a:p>
          <a:p>
            <a:pPr lvl="1"/>
            <a:r>
              <a:rPr lang="en-US" dirty="0"/>
              <a:t>B</a:t>
            </a:r>
            <a:r>
              <a:rPr lang="vi-VN" dirty="0"/>
              <a:t>ệnh lý ác tính có thể tăng NC xâm lấn, di căn nhanh hơn.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54FAAD-F371-4737-8705-4072B17F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6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4788E-1EEB-4A46-B52E-996A5D4F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STIs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E812767-103B-46C9-9362-E01FDED97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469936"/>
              </p:ext>
            </p:extLst>
          </p:nvPr>
        </p:nvGraphicFramePr>
        <p:xfrm>
          <a:off x="457200" y="1828800"/>
          <a:ext cx="8001002" cy="3048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05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7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98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890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810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TÌNH HUỐNG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CHCs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POPs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DMPA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LNG/ETG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LNGIUD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TCuIUD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Hiện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tại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có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mủ</a:t>
                      </a:r>
                      <a:r>
                        <a:rPr lang="en-US" sz="1800" dirty="0">
                          <a:effectLst/>
                        </a:rPr>
                        <a:t> CTC </a:t>
                      </a:r>
                      <a:r>
                        <a:rPr lang="en-US" sz="1800" dirty="0" err="1">
                          <a:effectLst/>
                        </a:rPr>
                        <a:t>hoặc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viêm</a:t>
                      </a:r>
                      <a:r>
                        <a:rPr lang="en-US" sz="1800" dirty="0">
                          <a:effectLst/>
                        </a:rPr>
                        <a:t> do chlamydia </a:t>
                      </a:r>
                      <a:r>
                        <a:rPr lang="en-US" sz="1800" dirty="0" err="1">
                          <a:effectLst/>
                        </a:rPr>
                        <a:t>hoặc</a:t>
                      </a:r>
                      <a:r>
                        <a:rPr lang="en-US" sz="1800" dirty="0">
                          <a:effectLst/>
                        </a:rPr>
                        <a:t> do </a:t>
                      </a:r>
                      <a:r>
                        <a:rPr lang="en-US" sz="1800" dirty="0" err="1">
                          <a:effectLst/>
                        </a:rPr>
                        <a:t>lậu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cầu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I-4/</a:t>
                      </a:r>
                      <a:r>
                        <a:rPr lang="en-US" sz="1800" dirty="0">
                          <a:effectLst/>
                        </a:rPr>
                        <a:t>C-2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I-4</a:t>
                      </a:r>
                      <a:r>
                        <a:rPr lang="en-US" sz="1800" dirty="0">
                          <a:effectLst/>
                        </a:rPr>
                        <a:t>/C-2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Các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bệnh</a:t>
                      </a:r>
                      <a:r>
                        <a:rPr lang="en-US" sz="1800" dirty="0">
                          <a:effectLst/>
                        </a:rPr>
                        <a:t> STDs </a:t>
                      </a:r>
                      <a:r>
                        <a:rPr lang="en-US" sz="1800" dirty="0" err="1">
                          <a:effectLst/>
                        </a:rPr>
                        <a:t>khác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dirty="0" err="1">
                          <a:effectLst/>
                        </a:rPr>
                        <a:t>ngoại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trừ</a:t>
                      </a:r>
                      <a:r>
                        <a:rPr lang="en-US" sz="1800" dirty="0">
                          <a:effectLst/>
                        </a:rPr>
                        <a:t> HIV </a:t>
                      </a:r>
                      <a:r>
                        <a:rPr lang="en-US" sz="1800" dirty="0" err="1">
                          <a:effectLst/>
                        </a:rPr>
                        <a:t>và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viêm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gan</a:t>
                      </a:r>
                      <a:r>
                        <a:rPr lang="en-US" sz="1800" dirty="0">
                          <a:effectLst/>
                        </a:rPr>
                        <a:t>)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Viêm âm đạo (gồm viêm âm đạo do trichomonas và nhiễm khuẩn âm đạo)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568A399-0653-457F-A445-13B2115B9DFD}"/>
              </a:ext>
            </a:extLst>
          </p:cNvPr>
          <p:cNvSpPr/>
          <p:nvPr/>
        </p:nvSpPr>
        <p:spPr>
          <a:xfrm>
            <a:off x="838200" y="5403826"/>
            <a:ext cx="21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I=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/C=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D0E5CF-01C9-4863-8AC6-0CE267E9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02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92C975-5D67-4CEB-A649-E43856C4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STIs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8B37DF-718D-4659-A2A8-8C9E39A78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COCs, POPs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STIs</a:t>
            </a:r>
          </a:p>
          <a:p>
            <a:r>
              <a:rPr lang="en-US" dirty="0"/>
              <a:t>BCS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9%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STIs.</a:t>
            </a:r>
          </a:p>
          <a:p>
            <a:r>
              <a:rPr lang="en-US" dirty="0" err="1"/>
              <a:t>Các</a:t>
            </a:r>
            <a:r>
              <a:rPr lang="en-US" dirty="0"/>
              <a:t> IUD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TC </a:t>
            </a:r>
            <a:r>
              <a:rPr lang="en-US" b="1" dirty="0" err="1">
                <a:solidFill>
                  <a:srgbClr val="FF0000"/>
                </a:solidFill>
              </a:rPr>
              <a:t>tăng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khả </a:t>
            </a:r>
            <a:r>
              <a:rPr lang="en-US" b="1" dirty="0" err="1">
                <a:solidFill>
                  <a:srgbClr val="FF0000"/>
                </a:solidFill>
              </a:rPr>
              <a:t>năng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nhiễm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bệnh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b="1" dirty="0" err="1">
                <a:solidFill>
                  <a:srgbClr val="FF0000"/>
                </a:solidFill>
              </a:rPr>
              <a:t>diễn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tiến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nặng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của</a:t>
            </a:r>
            <a:r>
              <a:rPr lang="en-US" dirty="0"/>
              <a:t> STDs </a:t>
            </a:r>
            <a:r>
              <a:rPr lang="en-US" dirty="0" err="1"/>
              <a:t>nên</a:t>
            </a:r>
            <a:r>
              <a:rPr lang="en-US" dirty="0"/>
              <a:t> IUD </a:t>
            </a:r>
            <a:r>
              <a:rPr lang="en-US" dirty="0" err="1"/>
              <a:t>cần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xét</a:t>
            </a:r>
            <a:r>
              <a:rPr lang="en-US" dirty="0"/>
              <a:t> </a:t>
            </a:r>
            <a:r>
              <a:rPr lang="en-US" dirty="0" err="1"/>
              <a:t>lợi</a:t>
            </a:r>
            <a:r>
              <a:rPr lang="en-US" dirty="0"/>
              <a:t> </a:t>
            </a:r>
            <a:r>
              <a:rPr lang="en-US" dirty="0" err="1"/>
              <a:t>ích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.</a:t>
            </a:r>
          </a:p>
          <a:p>
            <a:r>
              <a:rPr lang="en-US" dirty="0"/>
              <a:t>Mủ CTC do </a:t>
            </a:r>
            <a:r>
              <a:rPr lang="en-US" dirty="0" err="1"/>
              <a:t>lậu</a:t>
            </a:r>
            <a:r>
              <a:rPr lang="en-US" dirty="0"/>
              <a:t> là </a:t>
            </a:r>
            <a:r>
              <a:rPr lang="en-US" dirty="0" err="1"/>
              <a:t>bệnh</a:t>
            </a:r>
            <a:r>
              <a:rPr lang="en-US" dirty="0"/>
              <a:t> </a:t>
            </a:r>
            <a:r>
              <a:rPr lang="en-US" dirty="0" err="1"/>
              <a:t>ly</a:t>
            </a:r>
            <a:r>
              <a:rPr lang="en-US" dirty="0"/>
              <a:t>́ </a:t>
            </a:r>
            <a:r>
              <a:rPr lang="en-US" dirty="0" err="1"/>
              <a:t>nặng</a:t>
            </a:r>
            <a:r>
              <a:rPr lang="en-US" dirty="0"/>
              <a:t>, </a:t>
            </a:r>
            <a:r>
              <a:rPr lang="en-US" dirty="0" err="1"/>
              <a:t>diễn</a:t>
            </a:r>
            <a:r>
              <a:rPr lang="en-US" dirty="0"/>
              <a:t> </a:t>
            </a:r>
            <a:r>
              <a:rPr lang="en-US" dirty="0" err="1"/>
              <a:t>tiến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lúc</a:t>
            </a:r>
            <a:r>
              <a:rPr lang="en-US" dirty="0"/>
              <a:t> </a:t>
            </a:r>
            <a:r>
              <a:rPr lang="en-US" dirty="0" err="1"/>
              <a:t>đầu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IUD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E64025-6A5F-4FF8-8B8D-FAC4B97A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0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F408DB-CD92-4690-A4E6-56443BD9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B938F5-ABF0-49B8-BA7A-E089FC07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POPs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chậu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nhầy</a:t>
            </a:r>
            <a:r>
              <a:rPr lang="en-US" dirty="0"/>
              <a:t> CTC </a:t>
            </a:r>
            <a:r>
              <a:rPr lang="en-US" dirty="0" err="1"/>
              <a:t>đặc</a:t>
            </a:r>
            <a:r>
              <a:rPr lang="en-US" dirty="0"/>
              <a:t>,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22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27 </a:t>
            </a:r>
            <a:r>
              <a:rPr lang="en-US" dirty="0" err="1"/>
              <a:t>giờ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2CED0B3-6A30-481C-A4E8-36F09417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6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9614F6-44A7-4F44-86C3-48ABF202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86A1618-B563-4CDE-8E8A-02515779B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273193"/>
              </p:ext>
            </p:extLst>
          </p:nvPr>
        </p:nvGraphicFramePr>
        <p:xfrm>
          <a:off x="457200" y="1828800"/>
          <a:ext cx="7922893" cy="3106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6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54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54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063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71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204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816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TÌNH HUỐNG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CHCs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POPs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DMPA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LNG/ETG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LNGIUD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TCuIUD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24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Phenytoin, barbiturates, </a:t>
                      </a:r>
                      <a:r>
                        <a:rPr lang="en-US" sz="1800" dirty="0" err="1">
                          <a:effectLst/>
                        </a:rPr>
                        <a:t>carbamazepin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primadone</a:t>
                      </a:r>
                      <a:r>
                        <a:rPr lang="en-US" sz="1800" dirty="0">
                          <a:effectLst/>
                        </a:rPr>
                        <a:t>, topiramate, </a:t>
                      </a:r>
                      <a:r>
                        <a:rPr lang="en-US" sz="1800" dirty="0" err="1">
                          <a:effectLst/>
                        </a:rPr>
                        <a:t>oxycarbazepin</a:t>
                      </a:r>
                      <a:r>
                        <a:rPr lang="en-US" sz="1800" dirty="0">
                          <a:effectLst/>
                        </a:rPr>
                        <a:t>, valproate.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96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Kháng sinh phổ rộng, kháng nấm, kháng kí sinh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28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Rifampicin hoặc Risabutin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0C840B-54F8-4C91-BC1E-B4514D58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35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F61148-747F-4FED-A7BD-BE6EB60D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18BBB9-548F-4A8B-A316-DF01A818B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/>
              <a:t>Thuốc</a:t>
            </a:r>
            <a:r>
              <a:rPr lang="en-US" b="1" dirty="0"/>
              <a:t> </a:t>
            </a:r>
            <a:r>
              <a:rPr lang="en-US" b="1" dirty="0" err="1"/>
              <a:t>chống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kinh</a:t>
            </a:r>
            <a:r>
              <a:rPr lang="en-US" b="1" dirty="0"/>
              <a:t>: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progestin qua </a:t>
            </a:r>
            <a:r>
              <a:rPr lang="en-US" dirty="0" err="1"/>
              <a:t>gan</a:t>
            </a:r>
            <a:r>
              <a:rPr lang="en-US" dirty="0"/>
              <a:t> do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enzyme cytochrome P450 3A4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dirty="0" err="1"/>
              <a:t>giảm</a:t>
            </a:r>
            <a:r>
              <a:rPr lang="en-US" dirty="0"/>
              <a:t> </a:t>
            </a:r>
            <a:r>
              <a:rPr lang="en-US" dirty="0" err="1"/>
              <a:t>hoạt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progestin </a:t>
            </a:r>
            <a:r>
              <a:rPr lang="en-US" dirty="0" err="1"/>
              <a:t>ngoại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Rifampin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Griseofuvin</a:t>
            </a:r>
            <a:r>
              <a:rPr lang="en-US" b="1" dirty="0"/>
              <a:t>: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enzyme estradiol-beta-</a:t>
            </a:r>
            <a:r>
              <a:rPr lang="en-US" dirty="0" err="1"/>
              <a:t>gluronidase</a:t>
            </a:r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nồng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EE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094371B-5663-402A-A738-EA83E96B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5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9657B6-A800-414D-82EE-57C16A3A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C6B015-E972-4597-B745-86AA82DC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/>
              <a:t>Kháng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/>
              <a:t>phổ</a:t>
            </a:r>
            <a:r>
              <a:rPr lang="en-US" b="1" dirty="0"/>
              <a:t> </a:t>
            </a:r>
            <a:r>
              <a:rPr lang="en-US" b="1" dirty="0" err="1"/>
              <a:t>rộng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dirty="0"/>
              <a:t>Lo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VK ĐR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liều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nồng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máu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E8508B-79A2-4FE2-8382-52523322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780DF6-E946-4285-A1E1-EA5561BA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Cách</a:t>
            </a:r>
            <a:r>
              <a:rPr lang="en-US" i="1" dirty="0"/>
              <a:t>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một</a:t>
            </a:r>
            <a:r>
              <a:rPr lang="en-US" i="1" dirty="0"/>
              <a:t> </a:t>
            </a:r>
            <a:r>
              <a:rPr lang="en-US" i="1" dirty="0" err="1"/>
              <a:t>vài</a:t>
            </a:r>
            <a:r>
              <a:rPr lang="en-US" i="1" dirty="0"/>
              <a:t> </a:t>
            </a:r>
            <a:r>
              <a:rPr lang="en-US" i="1" dirty="0" err="1"/>
              <a:t>biện</a:t>
            </a:r>
            <a:r>
              <a:rPr lang="en-US" i="1" dirty="0"/>
              <a:t> </a:t>
            </a:r>
            <a:r>
              <a:rPr lang="en-US" i="1" dirty="0" err="1"/>
              <a:t>pháp</a:t>
            </a:r>
            <a:r>
              <a:rPr lang="en-US" i="1" dirty="0"/>
              <a:t> </a:t>
            </a:r>
            <a:r>
              <a:rPr lang="en-US" i="1" dirty="0" err="1"/>
              <a:t>tránh</a:t>
            </a:r>
            <a:r>
              <a:rPr lang="en-US" i="1" dirty="0"/>
              <a:t> </a:t>
            </a:r>
            <a:r>
              <a:rPr lang="en-US" i="1" dirty="0" err="1"/>
              <a:t>thai</a:t>
            </a:r>
            <a:r>
              <a:rPr lang="en-US" i="1" dirty="0"/>
              <a:t/>
            </a:r>
            <a:br>
              <a:rPr lang="en-US" i="1" dirty="0"/>
            </a:b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F7EAFA-4E94-4EC4-9E6B-347814DD1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6DA619F-3B59-405F-B9CB-FCCF27D9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8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BEB08F-678E-46B9-9756-152C7A3C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noãn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83EF264-C8ED-467B-9124-4052C119A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1817" y="1600202"/>
            <a:ext cx="7560365" cy="52098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B20E1F2-80D5-4020-A438-7BA1C34E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AD1F2C-9C16-4D08-93A0-D86B64D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Bao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/</a:t>
            </a:r>
            <a:r>
              <a:rPr lang="en-US" dirty="0" err="1"/>
              <a:t>nữ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C9AF36-E9E9-45BF-B794-20053957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Users\Admin.Admin-PC\Desktop\san\20160427081411-500-152644208.jpg">
            <a:extLst>
              <a:ext uri="{FF2B5EF4-FFF2-40B4-BE49-F238E27FC236}">
                <a16:creationId xmlns:a16="http://schemas.microsoft.com/office/drawing/2014/main" xmlns="" id="{8E9F31A2-BF7B-465A-BDA5-D9C41F67B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799"/>
            <a:ext cx="4114800" cy="42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.Admin-PC\Desktop\san\1378125016616a8d4a26be75d417384739b2362df633e.jpg">
            <a:extLst>
              <a:ext uri="{FF2B5EF4-FFF2-40B4-BE49-F238E27FC236}">
                <a16:creationId xmlns:a16="http://schemas.microsoft.com/office/drawing/2014/main" xmlns="" id="{E0125628-151C-44C1-946B-CDC80143F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799"/>
            <a:ext cx="4114800" cy="42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FB108C-30D6-4CE6-9A6E-B28417D1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8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312BFC-EDB9-47E7-8C09-255AEDA3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Tổng</a:t>
            </a:r>
            <a:r>
              <a:rPr lang="en-US" i="1" dirty="0"/>
              <a:t> </a:t>
            </a:r>
            <a:r>
              <a:rPr lang="en-US" i="1" dirty="0" err="1"/>
              <a:t>quan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ph</a:t>
            </a:r>
            <a:r>
              <a:rPr lang="vi-VN" i="1" dirty="0"/>
              <a:t>ư</a:t>
            </a:r>
            <a:r>
              <a:rPr lang="en-US" i="1" dirty="0" err="1"/>
              <a:t>ơng</a:t>
            </a:r>
            <a:r>
              <a:rPr lang="en-US" i="1" dirty="0"/>
              <a:t> </a:t>
            </a:r>
            <a:r>
              <a:rPr lang="en-US" i="1" dirty="0" err="1"/>
              <a:t>pháp</a:t>
            </a:r>
            <a:r>
              <a:rPr lang="en-US" i="1" dirty="0"/>
              <a:t> </a:t>
            </a:r>
            <a:r>
              <a:rPr lang="en-US" i="1" dirty="0" err="1"/>
              <a:t>tránh</a:t>
            </a:r>
            <a:r>
              <a:rPr lang="en-US" i="1" dirty="0"/>
              <a:t> </a:t>
            </a:r>
            <a:r>
              <a:rPr lang="en-US" i="1" dirty="0" err="1"/>
              <a:t>thai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C28B9F-EBF9-49F5-B732-E45B89E36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D1F641-8486-43F6-BB8E-7D01D083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85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30CD4-B9DF-41D4-97AE-A35531BF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khẩn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999C94-41C6-4055-AC95-907258864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Postinor</a:t>
            </a:r>
            <a:r>
              <a:rPr lang="en-US" b="1" dirty="0"/>
              <a:t> 2</a:t>
            </a:r>
            <a:r>
              <a:rPr lang="en-US" dirty="0"/>
              <a:t>: </a:t>
            </a:r>
            <a:r>
              <a:rPr lang="en-US" dirty="0" err="1"/>
              <a:t>viên</a:t>
            </a:r>
            <a:r>
              <a:rPr lang="en-US" dirty="0"/>
              <a:t> 1 – 72h; </a:t>
            </a:r>
            <a:r>
              <a:rPr lang="en-US" dirty="0" err="1"/>
              <a:t>viên</a:t>
            </a:r>
            <a:r>
              <a:rPr lang="en-US" dirty="0"/>
              <a:t> 2 – </a:t>
            </a:r>
            <a:r>
              <a:rPr lang="en-US" dirty="0" err="1"/>
              <a:t>sau</a:t>
            </a:r>
            <a:r>
              <a:rPr lang="en-US" dirty="0"/>
              <a:t> 12.</a:t>
            </a:r>
          </a:p>
          <a:p>
            <a:r>
              <a:rPr lang="en-US" b="1" dirty="0" err="1"/>
              <a:t>Mifeprin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1 </a:t>
            </a:r>
            <a:r>
              <a:rPr lang="en-US" dirty="0" err="1">
                <a:solidFill>
                  <a:srgbClr val="FF0000"/>
                </a:solidFill>
              </a:rPr>
              <a:t>viên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duy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nhất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trong</a:t>
            </a:r>
            <a:r>
              <a:rPr lang="en-US" dirty="0"/>
              <a:t> 72h.</a:t>
            </a:r>
          </a:p>
          <a:p>
            <a:r>
              <a:rPr lang="en-US" b="1" dirty="0" err="1"/>
              <a:t>Mifeviha</a:t>
            </a:r>
            <a:r>
              <a:rPr lang="en-US" b="1" dirty="0"/>
              <a:t> 10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1 </a:t>
            </a:r>
            <a:r>
              <a:rPr lang="en-US" dirty="0" err="1">
                <a:solidFill>
                  <a:srgbClr val="FF0000"/>
                </a:solidFill>
              </a:rPr>
              <a:t>viên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duy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nhất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trong</a:t>
            </a:r>
            <a:r>
              <a:rPr lang="en-US" dirty="0"/>
              <a:t> 120h.</a:t>
            </a:r>
          </a:p>
          <a:p>
            <a:r>
              <a:rPr lang="en-US" b="1" dirty="0"/>
              <a:t>Cu – IUD</a:t>
            </a:r>
            <a:r>
              <a:rPr lang="en-US" dirty="0"/>
              <a:t>: </a:t>
            </a:r>
            <a:r>
              <a:rPr lang="en-US" dirty="0" err="1"/>
              <a:t>trong</a:t>
            </a:r>
            <a:r>
              <a:rPr lang="en-US" dirty="0"/>
              <a:t> 7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BC81D01-94A0-4430-A2BA-947A49846DD5}"/>
              </a:ext>
            </a:extLst>
          </p:cNvPr>
          <p:cNvGrpSpPr/>
          <p:nvPr/>
        </p:nvGrpSpPr>
        <p:grpSpPr>
          <a:xfrm>
            <a:off x="0" y="4118814"/>
            <a:ext cx="9144000" cy="1583281"/>
            <a:chOff x="457200" y="3511834"/>
            <a:chExt cx="10830415" cy="2431767"/>
          </a:xfrm>
        </p:grpSpPr>
        <p:pic>
          <p:nvPicPr>
            <p:cNvPr id="4" name="Picture 2" descr="Picture1">
              <a:extLst>
                <a:ext uri="{FF2B5EF4-FFF2-40B4-BE49-F238E27FC236}">
                  <a16:creationId xmlns:a16="http://schemas.microsoft.com/office/drawing/2014/main" xmlns="" id="{53D9F2CD-0506-4A44-B9AE-92608E57B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511834"/>
              <a:ext cx="3422080" cy="243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 descr="Picture2">
              <a:extLst>
                <a:ext uri="{FF2B5EF4-FFF2-40B4-BE49-F238E27FC236}">
                  <a16:creationId xmlns:a16="http://schemas.microsoft.com/office/drawing/2014/main" xmlns="" id="{248E7002-7E00-4835-A2A7-D652D0003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280" y="3511834"/>
              <a:ext cx="3472022" cy="243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736205A6-CE8C-4C44-9570-668E3BC4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302" y="3511834"/>
              <a:ext cx="3936313" cy="2431767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6C961C1D-94F9-4AD9-A2EE-93094ECC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1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089ADA-CE87-4E25-880F-4CC5491E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khẩn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FF305B-97C5-4B7F-8BBA-F8719DA30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b="1" dirty="0"/>
              <a:t>Điều kiện giới hạn dùng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vi-VN" dirty="0"/>
              <a:t>Migraine, bệnh lí gan mật đang diễn tiến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Tiền sử b</a:t>
            </a:r>
            <a:r>
              <a:rPr lang="en-US" dirty="0"/>
              <a:t>ệ</a:t>
            </a:r>
            <a:r>
              <a:rPr lang="vi-VN" dirty="0"/>
              <a:t>nh lý tim mạch, carninoma vú, buồng trứng, tử cung.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Đang nuôi con bằng sữa mẹ: cân nhắc với SPRM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Đang/nghi ngờ có thai.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vi-VN" dirty="0"/>
              <a:t>AUB chưa rõ nguyên nhân.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C4F9472-D589-4370-8920-0FAE05B0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27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D9AEEB-4390-4A62-94D4-42364DB6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113E3B-0076-4F11-B1B9-B97BCCB84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Đầu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Vỉ</a:t>
            </a:r>
            <a:r>
              <a:rPr lang="en-US" b="1" dirty="0">
                <a:solidFill>
                  <a:srgbClr val="FF0000"/>
                </a:solidFill>
              </a:rPr>
              <a:t> 21 </a:t>
            </a:r>
            <a:r>
              <a:rPr lang="en-US" b="1" dirty="0" err="1">
                <a:solidFill>
                  <a:srgbClr val="FF0000"/>
                </a:solidFill>
              </a:rPr>
              <a:t>viên</a:t>
            </a:r>
            <a:r>
              <a:rPr lang="en-US" dirty="0"/>
              <a:t>: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 </a:t>
            </a:r>
            <a:r>
              <a:rPr lang="en-US" dirty="0" err="1"/>
              <a:t>viên</a:t>
            </a:r>
            <a:r>
              <a:rPr lang="en-US" dirty="0"/>
              <a:t>/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</a:t>
            </a:r>
            <a:r>
              <a:rPr lang="en-US" dirty="0" err="1"/>
              <a:t>nghỉ</a:t>
            </a:r>
            <a:r>
              <a:rPr lang="en-US" dirty="0"/>
              <a:t> 7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vỉ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Vỉ</a:t>
            </a:r>
            <a:r>
              <a:rPr lang="en-US" b="1" dirty="0">
                <a:solidFill>
                  <a:srgbClr val="FF0000"/>
                </a:solidFill>
              </a:rPr>
              <a:t> 28 </a:t>
            </a:r>
            <a:r>
              <a:rPr lang="en-US" b="1" dirty="0" err="1">
                <a:solidFill>
                  <a:srgbClr val="FF0000"/>
                </a:solidFill>
              </a:rPr>
              <a:t>viên</a:t>
            </a:r>
            <a:r>
              <a:rPr lang="en-US" dirty="0"/>
              <a:t>: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 </a:t>
            </a:r>
            <a:r>
              <a:rPr lang="en-US" dirty="0" err="1"/>
              <a:t>viên</a:t>
            </a:r>
            <a:r>
              <a:rPr lang="en-US" dirty="0"/>
              <a:t>/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vỉ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D4B085F-C225-4EB4-9116-13EF8352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50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701F57-CD6C-401B-B9DF-5D3051BB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0C310-3F7B-4D14-B1AE-80172404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Điều kiện giới hạn dùng</a:t>
            </a:r>
            <a:r>
              <a:rPr lang="vi-VN" dirty="0"/>
              <a:t>:</a:t>
            </a:r>
          </a:p>
          <a:p>
            <a:pPr lvl="1"/>
            <a:r>
              <a:rPr lang="vi-VN" dirty="0"/>
              <a:t>Nguy cơ thuyên tắc mạch do huyết khối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Nguy cơ xơ vữa mạch máu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Bệnh lí lệ thuộc estrogen hoăc tăng nặng bở</a:t>
            </a:r>
            <a:r>
              <a:rPr lang="en-US" dirty="0" err="1"/>
              <a:t>i</a:t>
            </a:r>
            <a:r>
              <a:rPr lang="en-US" dirty="0"/>
              <a:t> p</a:t>
            </a:r>
            <a:r>
              <a:rPr lang="vi-VN" dirty="0"/>
              <a:t>rogesterone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Đang dùng nhóm rifampicin 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Tác dụng phụ trở nên nghiêm trọng hay có các biến chứng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vi-VN" dirty="0"/>
              <a:t>ngưng dùng</a:t>
            </a:r>
            <a:r>
              <a:rPr lang="en-US" dirty="0"/>
              <a:t>.</a:t>
            </a:r>
            <a:endParaRPr lang="vi-V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40C352-1D9E-4D8E-AAD4-D1F38919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09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6FD7C1-51FF-491B-ACD8-906AA96A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AADF17-8256-4AD9-A1E3-A11EF4D0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b="1" dirty="0"/>
              <a:t>Cách dùng</a:t>
            </a:r>
            <a:r>
              <a:rPr lang="vi-VN" dirty="0"/>
              <a:t>: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Đầu chu kì (</a:t>
            </a:r>
            <a:r>
              <a:rPr lang="en-US" dirty="0"/>
              <a:t>k</a:t>
            </a:r>
            <a:r>
              <a:rPr lang="vi-VN" dirty="0"/>
              <a:t>hông muộn hơn ngày 5)</a:t>
            </a:r>
          </a:p>
          <a:p>
            <a:pPr lvl="1">
              <a:lnSpc>
                <a:spcPct val="150000"/>
              </a:lnSpc>
            </a:pPr>
            <a:r>
              <a:rPr lang="vi-VN" dirty="0"/>
              <a:t>Từ viên đầu tiên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1 viên/ngày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vỉ tiếp theo.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8D896-2BB7-431B-A720-23039000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22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192D04-9781-4789-97ED-5CEA3A85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9A4637-181A-4CC7-A7CF-A1676569D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Cấy dưới da đầu chu kì (muộn nhất vào ngày 5)</a:t>
            </a:r>
          </a:p>
          <a:p>
            <a:pPr lvl="1"/>
            <a:r>
              <a:rPr lang="vi-VN" dirty="0"/>
              <a:t>Implanon 3 năm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Norplant  5 năm</a:t>
            </a:r>
            <a:r>
              <a:rPr lang="en-US" dirty="0"/>
              <a:t>.</a:t>
            </a:r>
            <a:endParaRPr lang="vi-VN" dirty="0"/>
          </a:p>
          <a:p>
            <a:endParaRPr lang="en-US" dirty="0"/>
          </a:p>
          <a:p>
            <a:r>
              <a:rPr lang="vi-VN" dirty="0"/>
              <a:t>Đặt âm đạo đầu chu kì (muộn nhất vào ngày 7)</a:t>
            </a:r>
          </a:p>
          <a:p>
            <a:pPr lvl="1"/>
            <a:r>
              <a:rPr lang="vi-VN"/>
              <a:t>Mirena </a:t>
            </a:r>
            <a:r>
              <a:rPr lang="vi-VN" smtClean="0"/>
              <a:t>5 </a:t>
            </a:r>
            <a:r>
              <a:rPr lang="vi-VN" dirty="0"/>
              <a:t>năm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Liketta 5 năm</a:t>
            </a:r>
            <a:r>
              <a:rPr lang="en-US" dirty="0"/>
              <a:t>.</a:t>
            </a:r>
            <a:endParaRPr lang="vi-V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C30365-0B3F-4A6E-B344-36FDD2DF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24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3D0E6-3E8E-480F-A528-182FBF7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5C9E78-909F-463E-BBFA-1C49FC8F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Điều kiện giới hạn dùng</a:t>
            </a:r>
          </a:p>
          <a:p>
            <a:pPr lvl="1"/>
            <a:r>
              <a:rPr lang="vi-VN" dirty="0"/>
              <a:t>Đang có thai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Tình trạng viêm, nhiễm phụ khoa – vùng chậu đang diễn tiến hoặc có nguy cơ liên quan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XH</a:t>
            </a:r>
            <a:r>
              <a:rPr lang="en-US" dirty="0"/>
              <a:t>TC </a:t>
            </a:r>
            <a:r>
              <a:rPr lang="vi-VN" dirty="0"/>
              <a:t>chưa có chẩn đoán ±</a:t>
            </a:r>
            <a:r>
              <a:rPr lang="en-US" dirty="0"/>
              <a:t> </a:t>
            </a:r>
            <a:r>
              <a:rPr lang="vi-VN" dirty="0"/>
              <a:t>tăng nặng với IUD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Bệnh lí ác tính đường sinh dục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Tử cung dị dạng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Sa sinh dục độ II, III</a:t>
            </a:r>
            <a:r>
              <a:rPr lang="en-US" dirty="0"/>
              <a:t>.</a:t>
            </a:r>
            <a:endParaRPr lang="vi-VN" dirty="0"/>
          </a:p>
          <a:p>
            <a:pPr lvl="1"/>
            <a:r>
              <a:rPr lang="vi-VN" dirty="0"/>
              <a:t>Dị ứng với Cu hay rối loạn chuyển hóa/hấp thu Cu (IUD-Cu)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BD238A-A6A3-4449-B34A-F815D11A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96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3222E9-7075-4E17-9C0D-240A31CC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Xử</a:t>
            </a:r>
            <a:r>
              <a:rPr lang="en-US" i="1" dirty="0"/>
              <a:t> </a:t>
            </a:r>
            <a:r>
              <a:rPr lang="en-US" i="1" dirty="0" err="1"/>
              <a:t>trí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biến</a:t>
            </a:r>
            <a:r>
              <a:rPr lang="en-US" i="1" dirty="0"/>
              <a:t> </a:t>
            </a:r>
            <a:r>
              <a:rPr lang="en-US" i="1" dirty="0" err="1"/>
              <a:t>cố</a:t>
            </a:r>
            <a:r>
              <a:rPr lang="en-US" i="1" dirty="0"/>
              <a:t> </a:t>
            </a:r>
            <a:r>
              <a:rPr lang="en-US" i="1" dirty="0" err="1"/>
              <a:t>th</a:t>
            </a:r>
            <a:r>
              <a:rPr lang="vi-VN" i="1" dirty="0"/>
              <a:t>ư</a:t>
            </a:r>
            <a:r>
              <a:rPr lang="en-US" i="1" dirty="0" err="1"/>
              <a:t>ờng</a:t>
            </a:r>
            <a:r>
              <a:rPr lang="en-US" i="1" dirty="0"/>
              <a:t> </a:t>
            </a:r>
            <a:r>
              <a:rPr lang="en-US" i="1" dirty="0" err="1"/>
              <a:t>gặp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B5FA47-6DF9-4AC0-9962-6793E8E86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E4D6A33-D53F-441B-9EBA-11F18DDF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95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B56323-6202-40D2-B431-F665A418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- COCs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0A1B340-5ACB-4092-B4A4-1DFF01953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16676"/>
              </p:ext>
            </p:extLst>
          </p:nvPr>
        </p:nvGraphicFramePr>
        <p:xfrm>
          <a:off x="457200" y="1828800"/>
          <a:ext cx="82296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A407B3D-38A9-44B2-9BCF-73FB8D9C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33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B8F334-9F4A-4730-B4DD-E4925928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- COCs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4ED2F6-EC58-40ED-BD46-C530515F3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Quên</a:t>
            </a:r>
            <a:r>
              <a:rPr lang="en-US" dirty="0"/>
              <a:t> 1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Uống</a:t>
            </a:r>
            <a:r>
              <a:rPr lang="en-US" dirty="0"/>
              <a:t> 1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ra.</a:t>
            </a:r>
          </a:p>
          <a:p>
            <a:pPr lvl="1"/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.</a:t>
            </a:r>
          </a:p>
          <a:p>
            <a:r>
              <a:rPr lang="en-US" dirty="0" err="1"/>
              <a:t>Quên</a:t>
            </a:r>
            <a:r>
              <a:rPr lang="en-US" dirty="0"/>
              <a:t> 2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pPr lvl="1"/>
            <a:r>
              <a:rPr lang="vi-VN" dirty="0"/>
              <a:t>Tuần 1: sử dụng biện pháp hỗ trợ nếu quan hệ.</a:t>
            </a:r>
          </a:p>
          <a:p>
            <a:pPr lvl="1"/>
            <a:r>
              <a:rPr lang="vi-VN" dirty="0"/>
              <a:t>Tuần 2: không cần sử dụng biện pháp hỗ trợ.</a:t>
            </a:r>
          </a:p>
          <a:p>
            <a:pPr lvl="1"/>
            <a:r>
              <a:rPr lang="vi-VN" dirty="0"/>
              <a:t>Tuần 3: </a:t>
            </a:r>
            <a:endParaRPr lang="en-US" dirty="0"/>
          </a:p>
          <a:p>
            <a:pPr lvl="2"/>
            <a:r>
              <a:rPr lang="vi-VN" dirty="0"/>
              <a:t>Ngưng chờ có kinh, bắt đầu vỉ mới</a:t>
            </a:r>
            <a:r>
              <a:rPr lang="en-US" dirty="0"/>
              <a:t> </a:t>
            </a:r>
            <a:r>
              <a:rPr lang="vi-VN" dirty="0"/>
              <a:t>(hay 7 ngày).</a:t>
            </a:r>
            <a:endParaRPr lang="en-US" dirty="0"/>
          </a:p>
          <a:p>
            <a:pPr lvl="2"/>
            <a:r>
              <a:rPr lang="vi-VN" dirty="0"/>
              <a:t>hoặc </a:t>
            </a:r>
            <a:r>
              <a:rPr lang="en-US" dirty="0"/>
              <a:t>u</a:t>
            </a:r>
            <a:r>
              <a:rPr lang="vi-VN" dirty="0"/>
              <a:t>ống 1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vi-VN" dirty="0"/>
              <a:t> ngay, uống 1 viên ngày hôm đó, ngày sau</a:t>
            </a:r>
            <a:r>
              <a:rPr lang="en-US" dirty="0"/>
              <a:t> </a:t>
            </a:r>
            <a:r>
              <a:rPr lang="vi-VN" dirty="0"/>
              <a:t>uống 2 lần 1 viên. Bắt đầu vỉ mới không có khoảng nghỉ.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4FF4CD7-A731-4A15-99B4-D901B849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3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E56B50-E0EA-4E86-AE2A-6AAF8868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595115F-F1E7-4EFC-BC23-B575729C1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tố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D9B849A-2743-40FD-A1B4-DF9CC8EBC1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(COCs).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progestogen (POP).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B1694BCD-61E2-4C37-857A-4A96861FCB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Steroid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(LASDS).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8C156FD-5BD6-4E2E-8387-86D6CC70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72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7660E7-A8B4-4AF0-84B4-D7D45B9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- POPs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BCF94E-E344-40D2-A535-3FDF5560E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hay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trễ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1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ra,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vỉ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48h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DFC657-67E0-4542-88B9-746CB1EC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5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10370D-BB93-44CD-BDB4-5BEAF966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-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71CEFCB6-36F7-4548-8779-4BF324BA4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425838"/>
              </p:ext>
            </p:extLst>
          </p:nvPr>
        </p:nvGraphicFramePr>
        <p:xfrm>
          <a:off x="457200" y="2097339"/>
          <a:ext cx="7958166" cy="41045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7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90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15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kinh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lượng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máu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độ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dài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kì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b="0" dirty="0" err="1"/>
                        <a:t>Tư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 err="1"/>
                        <a:t>vấn</a:t>
                      </a:r>
                      <a:r>
                        <a:rPr lang="en-US" b="0" baseline="0" dirty="0"/>
                        <a:t> </a:t>
                      </a:r>
                    </a:p>
                    <a:p>
                      <a:endParaRPr lang="en-US" b="0" baseline="0" dirty="0"/>
                    </a:p>
                    <a:p>
                      <a:endParaRPr lang="en-US" b="0" dirty="0"/>
                    </a:p>
                    <a:p>
                      <a:r>
                        <a:rPr lang="en-US" dirty="0" err="1"/>
                        <a:t>Thương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phẩm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khác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có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hàm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lượng</a:t>
                      </a:r>
                      <a:r>
                        <a:rPr lang="en-US" baseline="0" dirty="0"/>
                        <a:t> estrogen </a:t>
                      </a:r>
                      <a:r>
                        <a:rPr lang="en-US" baseline="0" dirty="0" err="1"/>
                        <a:t>thấp</a:t>
                      </a:r>
                      <a:r>
                        <a:rPr lang="en-US" baseline="0" dirty="0"/>
                        <a:t>.</a:t>
                      </a:r>
                    </a:p>
                    <a:p>
                      <a:endParaRPr lang="en-US" baseline="0" dirty="0"/>
                    </a:p>
                    <a:p>
                      <a:r>
                        <a:rPr lang="en-US" dirty="0" err="1"/>
                        <a:t>Thương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phẩm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khác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có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loại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progestogen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khác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5492">
                <a:tc>
                  <a:txBody>
                    <a:bodyPr/>
                    <a:lstStyle/>
                    <a:p>
                      <a:r>
                        <a:rPr lang="en-US" dirty="0" err="1"/>
                        <a:t>Triệu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chứng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của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cường</a:t>
                      </a:r>
                      <a:r>
                        <a:rPr lang="en-US" baseline="0" dirty="0"/>
                        <a:t> estrogen </a:t>
                      </a:r>
                      <a:r>
                        <a:rPr lang="en-US" baseline="0" dirty="0" err="1"/>
                        <a:t>tương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đối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vú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nhức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đầu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buồn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492">
                <a:tc>
                  <a:txBody>
                    <a:bodyPr/>
                    <a:lstStyle/>
                    <a:p>
                      <a:r>
                        <a:rPr lang="en-US" dirty="0" err="1"/>
                        <a:t>Triệu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chứng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từ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nguồn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gốc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của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progestogen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rụng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tóc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8983">
                <a:tc>
                  <a:txBody>
                    <a:bodyPr/>
                    <a:lstStyle/>
                    <a:p>
                      <a:r>
                        <a:rPr lang="en-US" dirty="0" err="1"/>
                        <a:t>Vô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, 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Tư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vấn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8262"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nhức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đầu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nặng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Chuyển sang phươngng pháp</a:t>
                      </a:r>
                      <a:r>
                        <a:rPr lang="en-US" baseline="0"/>
                        <a:t> khác</a:t>
                      </a:r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82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Biến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chứng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tắc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mạch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sâu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bệnh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mạch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máu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NGƯNG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NGAY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F5509A-A378-4A60-B2FC-FAD27A177862}"/>
              </a:ext>
            </a:extLst>
          </p:cNvPr>
          <p:cNvSpPr txBox="1"/>
          <p:nvPr/>
        </p:nvSpPr>
        <p:spPr>
          <a:xfrm>
            <a:off x="457200" y="1574119"/>
            <a:ext cx="126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2E171FD-F6FD-4A38-8FF8-C0ED6A83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09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31E6B-AEC2-4C62-AF53-4BB9D12F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-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449093F-FBC8-4862-8E2D-A42668FB5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992039"/>
              </p:ext>
            </p:extLst>
          </p:nvPr>
        </p:nvGraphicFramePr>
        <p:xfrm>
          <a:off x="755374" y="2093843"/>
          <a:ext cx="7888592" cy="1009336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4035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531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7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Vô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bất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thường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hành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Tư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vấn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305">
                <a:tc>
                  <a:txBody>
                    <a:bodyPr/>
                    <a:lstStyle/>
                    <a:p>
                      <a:r>
                        <a:rPr lang="en-US" dirty="0" err="1"/>
                        <a:t>Nôn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ói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uống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quên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thuốc</a:t>
                      </a:r>
                      <a:r>
                        <a:rPr lang="en-US" baseline="0" dirty="0"/>
                        <a:t>. 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ói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trong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vòng</a:t>
                      </a:r>
                      <a:r>
                        <a:rPr lang="en-US" baseline="0" dirty="0"/>
                        <a:t> 2 </a:t>
                      </a:r>
                      <a:r>
                        <a:rPr lang="en-US" baseline="0" dirty="0" err="1"/>
                        <a:t>giờ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uống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thuốc</a:t>
                      </a:r>
                      <a:r>
                        <a:rPr lang="en-US" baseline="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Uống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ngay</a:t>
                      </a:r>
                      <a:r>
                        <a:rPr lang="en-US" baseline="0" dirty="0"/>
                        <a:t> 1 </a:t>
                      </a:r>
                      <a:r>
                        <a:rPr lang="en-US" baseline="0" dirty="0" err="1"/>
                        <a:t>viên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B293D5A-C80B-47D6-AA35-DF2C60244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11466"/>
              </p:ext>
            </p:extLst>
          </p:nvPr>
        </p:nvGraphicFramePr>
        <p:xfrm>
          <a:off x="714348" y="3667536"/>
          <a:ext cx="7929618" cy="12801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0696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599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kinh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huyết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vô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Tư</a:t>
                      </a:r>
                      <a:r>
                        <a:rPr lang="en-US" baseline="0"/>
                        <a:t> vấn là quan 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Mất</a:t>
                      </a:r>
                      <a:r>
                        <a:rPr lang="en-US" dirty="0"/>
                        <a:t>  </a:t>
                      </a:r>
                      <a:r>
                        <a:rPr lang="en-US" dirty="0" err="1"/>
                        <a:t>cân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bằng</a:t>
                      </a:r>
                      <a:r>
                        <a:rPr lang="en-US" baseline="0" dirty="0"/>
                        <a:t> estrogen-</a:t>
                      </a:r>
                      <a:r>
                        <a:rPr lang="en-US" baseline="0" dirty="0" err="1"/>
                        <a:t>progesteron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vú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ói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nhức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đầu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Tư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vấn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63EF1A4B-D3AD-4903-A936-B014B471F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30322"/>
              </p:ext>
            </p:extLst>
          </p:nvPr>
        </p:nvGraphicFramePr>
        <p:xfrm>
          <a:off x="714348" y="5458196"/>
          <a:ext cx="7929618" cy="10058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069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04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bụng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dưới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nhức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đầu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vú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mệt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chóng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mặt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buồn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nôn</a:t>
                      </a:r>
                      <a:r>
                        <a:rPr lang="en-US" baseline="0" dirty="0"/>
                        <a:t>,..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Tư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vấn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Bất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thường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hành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kinh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trừ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thai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kì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trước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603BC8-A5FB-4AA2-8FAA-D5BBEFB538D8}"/>
              </a:ext>
            </a:extLst>
          </p:cNvPr>
          <p:cNvSpPr txBox="1"/>
          <p:nvPr/>
        </p:nvSpPr>
        <p:spPr>
          <a:xfrm>
            <a:off x="714348" y="1574119"/>
            <a:ext cx="126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7BC5AC-9099-4980-956A-600F01743C47}"/>
              </a:ext>
            </a:extLst>
          </p:cNvPr>
          <p:cNvSpPr txBox="1"/>
          <p:nvPr/>
        </p:nvSpPr>
        <p:spPr>
          <a:xfrm>
            <a:off x="714348" y="3128190"/>
            <a:ext cx="126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LASDs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D14735-3C22-4415-A8C2-D34347D93044}"/>
              </a:ext>
            </a:extLst>
          </p:cNvPr>
          <p:cNvSpPr txBox="1"/>
          <p:nvPr/>
        </p:nvSpPr>
        <p:spPr>
          <a:xfrm>
            <a:off x="714348" y="4941336"/>
            <a:ext cx="4003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Thuốc</a:t>
            </a:r>
            <a:r>
              <a:rPr lang="en-US" sz="2800" dirty="0"/>
              <a:t> </a:t>
            </a:r>
            <a:r>
              <a:rPr lang="en-US" sz="2800" dirty="0" err="1"/>
              <a:t>ngừa</a:t>
            </a:r>
            <a:r>
              <a:rPr lang="en-US" sz="2800" dirty="0"/>
              <a:t> </a:t>
            </a:r>
            <a:r>
              <a:rPr lang="en-US" sz="2800" dirty="0" err="1"/>
              <a:t>thai</a:t>
            </a:r>
            <a:r>
              <a:rPr lang="en-US" sz="2800" dirty="0"/>
              <a:t> </a:t>
            </a:r>
            <a:r>
              <a:rPr lang="en-US" sz="2800" dirty="0" err="1"/>
              <a:t>khẩn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24D7607-3D40-4E3F-BF88-A54D0399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34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7769EE-890E-44D3-A23F-27D5137E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-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BA0D557-ED61-43D5-BC2C-4234DB29F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32204"/>
              </p:ext>
            </p:extLst>
          </p:nvPr>
        </p:nvGraphicFramePr>
        <p:xfrm>
          <a:off x="714348" y="2097339"/>
          <a:ext cx="7929618" cy="420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39648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48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Xuất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huyết</a:t>
                      </a:r>
                      <a:r>
                        <a:rPr lang="en-US" dirty="0"/>
                        <a:t> (Cu-IUD) </a:t>
                      </a:r>
                      <a:r>
                        <a:rPr lang="en-US" dirty="0" err="1"/>
                        <a:t>kinh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nhiều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kéo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dài</a:t>
                      </a:r>
                      <a:r>
                        <a:rPr lang="en-US" baseline="0" dirty="0"/>
                        <a:t>,..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Tư</a:t>
                      </a:r>
                      <a:r>
                        <a:rPr lang="en-US" baseline="0"/>
                        <a:t> vấn là quan trọng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Đau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bụng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dưới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bằng</a:t>
                      </a:r>
                      <a:r>
                        <a:rPr lang="en-US" baseline="0" dirty="0"/>
                        <a:t> NSAIDs </a:t>
                      </a:r>
                      <a:r>
                        <a:rPr lang="en-US" baseline="0" dirty="0" err="1"/>
                        <a:t>sau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loại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trừ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nguyên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nhân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nhiễm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trùng</a:t>
                      </a:r>
                      <a:r>
                        <a:rPr lang="en-US" baseline="0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dirty="0"/>
                        <a:t>Nhiễm</a:t>
                      </a:r>
                      <a:r>
                        <a:rPr lang="vi-VN" baseline="0" dirty="0"/>
                        <a:t> trùng: liên quan 2 thời điểm đặt vào tháo làm kích hoạt và bùng dậy một nhiễm trùng tiềm ẩn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 Tuân</a:t>
                      </a:r>
                      <a:r>
                        <a:rPr lang="vi-VN" baseline="0" dirty="0"/>
                        <a:t> thủ việc tầm soát C.trachomatis khi thực hiện đặt để giảm nguy cơ.</a:t>
                      </a:r>
                    </a:p>
                    <a:p>
                      <a:r>
                        <a:rPr lang="vi-VN" baseline="0" dirty="0"/>
                        <a:t>Hạn chế số lần và thay -&gt; nên tuân thủ thời hạn đặt.</a:t>
                      </a:r>
                    </a:p>
                    <a:p>
                      <a:r>
                        <a:rPr lang="vi-VN" baseline="0" dirty="0"/>
                        <a:t>Điều trị kháng sinh phối hợp.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dirty="0"/>
                        <a:t>Di</a:t>
                      </a:r>
                      <a:r>
                        <a:rPr lang="vi-VN" baseline="0" dirty="0"/>
                        <a:t> trú: tống xuất ra ngoài qua CTC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hoặc</a:t>
                      </a:r>
                      <a:r>
                        <a:rPr lang="en-US" baseline="0" dirty="0"/>
                        <a:t> </a:t>
                      </a:r>
                      <a:r>
                        <a:rPr lang="vi-VN" baseline="0" dirty="0"/>
                        <a:t>di chuyển lên trên xuyên qua lớp cơ tử cung.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Gynefix</a:t>
                      </a:r>
                      <a:r>
                        <a:rPr lang="vi-VN" baseline="0" dirty="0"/>
                        <a:t> là loại IUD được đề nghị chống tình trạng di trú.</a:t>
                      </a:r>
                    </a:p>
                    <a:p>
                      <a:r>
                        <a:rPr lang="vi-VN" baseline="0" dirty="0"/>
                        <a:t>Phát hiện ngay thủng tử cung thì lấy dụng cụ 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7239C7-BBA6-44E3-8C4B-E959BF0F07EE}"/>
              </a:ext>
            </a:extLst>
          </p:cNvPr>
          <p:cNvSpPr txBox="1"/>
          <p:nvPr/>
        </p:nvSpPr>
        <p:spPr>
          <a:xfrm>
            <a:off x="714348" y="1574119"/>
            <a:ext cx="126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IUD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7A8BF3-7DD7-461E-8C0F-39281D02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97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8DD378-D0DB-4F44-81F1-9094FBBD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xmlns="" id="{4FC1FCF9-444E-4B5B-A79F-D027D7A6F6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5" y="455115"/>
            <a:ext cx="5671930" cy="5947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EEC1D20-BC0F-455D-957A-4F784E5E5A41}"/>
              </a:ext>
            </a:extLst>
          </p:cNvPr>
          <p:cNvSpPr txBox="1"/>
          <p:nvPr/>
        </p:nvSpPr>
        <p:spPr>
          <a:xfrm>
            <a:off x="967408" y="2769704"/>
            <a:ext cx="7401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Xin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cám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vi-V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ơ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n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sự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chú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 ý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lắng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nghe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201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34003F2-CDF4-4B68-A23A-29B057CB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6" y="919579"/>
            <a:ext cx="2864820" cy="1227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15E511A-65F7-4B0E-BC8A-2EBEFEB6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6" y="3342043"/>
            <a:ext cx="2864820" cy="1191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E59CB89-9B20-423C-AA62-3DFAFE4FC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879" y="919579"/>
            <a:ext cx="2864820" cy="1227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E7BFB77-4B98-4819-9982-BC4962A542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8" t="11826" r="7138" b="15428"/>
          <a:stretch/>
        </p:blipFill>
        <p:spPr>
          <a:xfrm>
            <a:off x="3363879" y="3342043"/>
            <a:ext cx="2880419" cy="1191282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C6226F6-0720-4699-A3D5-5F567FE908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613" y="921107"/>
            <a:ext cx="2385041" cy="3142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C529637-8295-4552-BD3F-E30535EE919D}"/>
              </a:ext>
            </a:extLst>
          </p:cNvPr>
          <p:cNvSpPr txBox="1"/>
          <p:nvPr/>
        </p:nvSpPr>
        <p:spPr>
          <a:xfrm>
            <a:off x="131345" y="2282974"/>
            <a:ext cx="286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21 viên của vỉ Mercilon®</a:t>
            </a:r>
            <a:endParaRPr lang="en-US" dirty="0"/>
          </a:p>
          <a:p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: 115.000 VNĐ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C7F5260-2B66-4A0C-9E84-0357CE01B6D6}"/>
              </a:ext>
            </a:extLst>
          </p:cNvPr>
          <p:cNvSpPr txBox="1"/>
          <p:nvPr/>
        </p:nvSpPr>
        <p:spPr>
          <a:xfrm>
            <a:off x="131346" y="4804778"/>
            <a:ext cx="286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vỉ</a:t>
            </a:r>
            <a:r>
              <a:rPr lang="en-US" dirty="0"/>
              <a:t> Marvelon</a:t>
            </a:r>
          </a:p>
          <a:p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: 70.000 VNĐ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A960F5B-B79B-4AE1-AB83-5FD09E9D3930}"/>
              </a:ext>
            </a:extLst>
          </p:cNvPr>
          <p:cNvSpPr txBox="1"/>
          <p:nvPr/>
        </p:nvSpPr>
        <p:spPr>
          <a:xfrm>
            <a:off x="3363879" y="2282974"/>
            <a:ext cx="28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Marvelon 28 </a:t>
            </a:r>
            <a:r>
              <a:rPr lang="en-US" dirty="0" err="1"/>
              <a:t>viên</a:t>
            </a:r>
            <a:r>
              <a:rPr lang="en-US" dirty="0"/>
              <a:t>/</a:t>
            </a:r>
            <a:r>
              <a:rPr lang="en-US" dirty="0" err="1"/>
              <a:t>vỉ</a:t>
            </a:r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C0106FD-344D-4754-BE35-58BED94FC549}"/>
              </a:ext>
            </a:extLst>
          </p:cNvPr>
          <p:cNvSpPr txBox="1"/>
          <p:nvPr/>
        </p:nvSpPr>
        <p:spPr>
          <a:xfrm>
            <a:off x="3379479" y="4804778"/>
            <a:ext cx="563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Minesse® chứa 15 </a:t>
            </a:r>
            <a:r>
              <a:rPr lang="el-GR" dirty="0"/>
              <a:t>μ</a:t>
            </a:r>
            <a:r>
              <a:rPr lang="vi-VN" dirty="0"/>
              <a:t>g EE mỗi viên có định dạng 24+4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Lo </a:t>
            </a:r>
            <a:r>
              <a:rPr lang="en-US" dirty="0" err="1">
                <a:solidFill>
                  <a:srgbClr val="000000"/>
                </a:solidFill>
              </a:rPr>
              <a:t>Loesn</a:t>
            </a:r>
            <a:r>
              <a:rPr lang="en-US" dirty="0">
                <a:solidFill>
                  <a:srgbClr val="000000"/>
                </a:solidFill>
              </a:rPr>
              <a:t>® 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vi-VN" dirty="0"/>
              <a:t>1</a:t>
            </a:r>
            <a:r>
              <a:rPr lang="en-US" dirty="0"/>
              <a:t>0</a:t>
            </a:r>
            <a:r>
              <a:rPr lang="vi-VN" dirty="0"/>
              <a:t> </a:t>
            </a:r>
            <a:r>
              <a:rPr lang="el-GR" dirty="0"/>
              <a:t>μ</a:t>
            </a:r>
            <a:r>
              <a:rPr lang="vi-VN" dirty="0"/>
              <a:t>g EE mỗi viên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24 + 2 + 2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795EAB2-91F1-4312-A352-8E0F501A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78453D8-C6E1-4FCA-BAC2-717BCF645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551" b="59999"/>
          <a:stretch/>
        </p:blipFill>
        <p:spPr>
          <a:xfrm>
            <a:off x="397565" y="912106"/>
            <a:ext cx="3780517" cy="1767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EEACD7-CC95-4CA8-A3E8-14BBF7631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1" r="12778"/>
          <a:stretch/>
        </p:blipFill>
        <p:spPr>
          <a:xfrm>
            <a:off x="5181600" y="2258274"/>
            <a:ext cx="3419062" cy="2511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12601C-9AF8-4DC0-A4D1-B984566CA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34" b="59999"/>
          <a:stretch/>
        </p:blipFill>
        <p:spPr>
          <a:xfrm>
            <a:off x="397564" y="3208466"/>
            <a:ext cx="3780517" cy="1561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2F81DFF-7D98-42FA-8886-B649BE8C73B4}"/>
              </a:ext>
            </a:extLst>
          </p:cNvPr>
          <p:cNvSpPr txBox="1"/>
          <p:nvPr/>
        </p:nvSpPr>
        <p:spPr>
          <a:xfrm>
            <a:off x="4572000" y="872380"/>
            <a:ext cx="417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POPs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: </a:t>
            </a:r>
            <a:r>
              <a:rPr lang="en-US" dirty="0" err="1"/>
              <a:t>Exluton</a:t>
            </a:r>
            <a:r>
              <a:rPr lang="en-US" dirty="0"/>
              <a:t> 0.5 mg® </a:t>
            </a:r>
            <a:r>
              <a:rPr lang="en-US" dirty="0" err="1"/>
              <a:t>giá</a:t>
            </a:r>
            <a:r>
              <a:rPr lang="en-US" dirty="0"/>
              <a:t> 400.000 VNĐ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B4C7B3-67B5-409A-A486-1DBD15CA1732}"/>
              </a:ext>
            </a:extLst>
          </p:cNvPr>
          <p:cNvSpPr txBox="1"/>
          <p:nvPr/>
        </p:nvSpPr>
        <p:spPr>
          <a:xfrm>
            <a:off x="397564" y="5115339"/>
            <a:ext cx="820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POPs </a:t>
            </a:r>
            <a:r>
              <a:rPr lang="en-US" dirty="0" err="1"/>
              <a:t>mới</a:t>
            </a:r>
            <a:r>
              <a:rPr lang="en-US" dirty="0"/>
              <a:t>: </a:t>
            </a:r>
            <a:r>
              <a:rPr lang="en-US" dirty="0" err="1"/>
              <a:t>Cerazette</a:t>
            </a:r>
            <a:r>
              <a:rPr lang="en-US" dirty="0"/>
              <a:t> 75</a:t>
            </a:r>
            <a:r>
              <a:rPr lang="el-GR" dirty="0"/>
              <a:t>μ</a:t>
            </a:r>
            <a:r>
              <a:rPr lang="en-US" dirty="0"/>
              <a:t>g®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Embevin</a:t>
            </a:r>
            <a:r>
              <a:rPr lang="en-US" dirty="0"/>
              <a:t>® 75</a:t>
            </a:r>
            <a:r>
              <a:rPr lang="el-GR" dirty="0"/>
              <a:t> μ</a:t>
            </a:r>
            <a:r>
              <a:rPr lang="en-US" dirty="0"/>
              <a:t>g </a:t>
            </a:r>
            <a:r>
              <a:rPr lang="en-US" dirty="0" err="1"/>
              <a:t>giá</a:t>
            </a:r>
            <a:r>
              <a:rPr lang="en-US" dirty="0"/>
              <a:t> 85.000 VNĐ.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2C5EFA9-0774-4AB1-B26C-E43F6536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4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F9D1F67-4131-4EFD-979C-C9790C63A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477"/>
          <a:stretch/>
        </p:blipFill>
        <p:spPr>
          <a:xfrm>
            <a:off x="345998" y="1039493"/>
            <a:ext cx="1364974" cy="1577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3454DD2-097B-4DC2-A8D7-C0EAEE993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77" t="7880" r="43801" b="9633"/>
          <a:stretch/>
        </p:blipFill>
        <p:spPr>
          <a:xfrm>
            <a:off x="2027583" y="1035614"/>
            <a:ext cx="1364974" cy="15770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F7FA82-4834-4586-B7D1-8032C61DBE23}"/>
              </a:ext>
            </a:extLst>
          </p:cNvPr>
          <p:cNvSpPr/>
          <p:nvPr/>
        </p:nvSpPr>
        <p:spPr>
          <a:xfrm>
            <a:off x="345998" y="2608521"/>
            <a:ext cx="13649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Depo-provera</a:t>
            </a:r>
            <a:r>
              <a:rPr lang="en-US" dirty="0">
                <a:solidFill>
                  <a:srgbClr val="000000"/>
                </a:solidFill>
              </a:rPr>
              <a:t> IM® 150 mg </a:t>
            </a:r>
          </a:p>
          <a:p>
            <a:r>
              <a:rPr lang="en-US" dirty="0" err="1">
                <a:solidFill>
                  <a:srgbClr val="000000"/>
                </a:solidFill>
              </a:rPr>
              <a:t>Giá</a:t>
            </a:r>
            <a:r>
              <a:rPr lang="en-US" dirty="0">
                <a:solidFill>
                  <a:srgbClr val="000000"/>
                </a:solidFill>
              </a:rPr>
              <a:t> 12.500 VNĐ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1189E7A-7F6A-43FE-830B-FBC6CE2E3F09}"/>
              </a:ext>
            </a:extLst>
          </p:cNvPr>
          <p:cNvSpPr/>
          <p:nvPr/>
        </p:nvSpPr>
        <p:spPr>
          <a:xfrm>
            <a:off x="2023118" y="2626926"/>
            <a:ext cx="13649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Depo-provera</a:t>
            </a:r>
            <a:r>
              <a:rPr lang="en-US" dirty="0">
                <a:solidFill>
                  <a:srgbClr val="000000"/>
                </a:solidFill>
              </a:rPr>
              <a:t> SC® 104 mg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1AE36E-5E62-415B-A745-74ACBEA84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9" b="56599"/>
          <a:stretch/>
        </p:blipFill>
        <p:spPr>
          <a:xfrm>
            <a:off x="4477794" y="1037665"/>
            <a:ext cx="1948068" cy="15729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7A1E831-FD09-4429-BFCE-A29285CCAA4D}"/>
              </a:ext>
            </a:extLst>
          </p:cNvPr>
          <p:cNvSpPr/>
          <p:nvPr/>
        </p:nvSpPr>
        <p:spPr>
          <a:xfrm>
            <a:off x="4477794" y="2785023"/>
            <a:ext cx="1948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Norplant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progestogen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thế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cũ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LNG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B828C31-B56E-4A52-AB06-6369FF681F48}"/>
              </a:ext>
            </a:extLst>
          </p:cNvPr>
          <p:cNvSpPr/>
          <p:nvPr/>
        </p:nvSpPr>
        <p:spPr>
          <a:xfrm>
            <a:off x="6888253" y="2779833"/>
            <a:ext cx="1948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Implanon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progestogen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thế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ETG</a:t>
            </a:r>
          </a:p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2M5 – 3M5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5D5248-8680-4DEA-8029-CEE02AC88F72}"/>
              </a:ext>
            </a:extLst>
          </p:cNvPr>
          <p:cNvSpPr/>
          <p:nvPr/>
        </p:nvSpPr>
        <p:spPr>
          <a:xfrm>
            <a:off x="345998" y="653534"/>
            <a:ext cx="3163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“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kho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chứa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trong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”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8D164A0-2C82-47B1-A827-BBDAE57B1317}"/>
              </a:ext>
            </a:extLst>
          </p:cNvPr>
          <p:cNvSpPr/>
          <p:nvPr/>
        </p:nvSpPr>
        <p:spPr>
          <a:xfrm>
            <a:off x="4477794" y="653534"/>
            <a:ext cx="2072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2. Que cấy dưới da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D8D584C-33C4-4ADB-9C67-88D67A66D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477794" y="4483308"/>
            <a:ext cx="1948068" cy="1595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435A6FC-926A-4C98-8EA7-B75EFC0E8209}"/>
              </a:ext>
            </a:extLst>
          </p:cNvPr>
          <p:cNvSpPr/>
          <p:nvPr/>
        </p:nvSpPr>
        <p:spPr>
          <a:xfrm>
            <a:off x="345998" y="5568118"/>
            <a:ext cx="3868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000000"/>
                </a:solidFill>
              </a:rPr>
              <a:t>Mirena® có bầu chứa to LNG hơn Liletta® có bầu chứa nhỏ hơn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3A09266-7CA2-46D8-9658-2CA1C81EA235}"/>
              </a:ext>
            </a:extLst>
          </p:cNvPr>
          <p:cNvSpPr/>
          <p:nvPr/>
        </p:nvSpPr>
        <p:spPr>
          <a:xfrm>
            <a:off x="345998" y="4113976"/>
            <a:ext cx="3503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3. IUD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phóng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thích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progestogen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0978AAB-836B-4E17-BD78-8A5DBBD83444}"/>
              </a:ext>
            </a:extLst>
          </p:cNvPr>
          <p:cNvSpPr/>
          <p:nvPr/>
        </p:nvSpPr>
        <p:spPr>
          <a:xfrm>
            <a:off x="4477794" y="4113976"/>
            <a:ext cx="4666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4.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Vòng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đặt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âm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đạo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phóng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thích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chậm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steroid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383AE1E-1672-4D38-B507-C767B3F8B1B9}"/>
              </a:ext>
            </a:extLst>
          </p:cNvPr>
          <p:cNvSpPr/>
          <p:nvPr/>
        </p:nvSpPr>
        <p:spPr>
          <a:xfrm>
            <a:off x="6609255" y="4483308"/>
            <a:ext cx="23624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000000"/>
                </a:solidFill>
              </a:rPr>
              <a:t>Nuva-Ring®: có chứa EE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và</a:t>
            </a:r>
            <a:r>
              <a:rPr lang="en-US" dirty="0">
                <a:solidFill>
                  <a:srgbClr val="000000"/>
                </a:solidFill>
              </a:rPr>
              <a:t> ETG.</a:t>
            </a:r>
          </a:p>
          <a:p>
            <a:r>
              <a:rPr lang="en-US" dirty="0" err="1">
                <a:solidFill>
                  <a:srgbClr val="000000"/>
                </a:solidFill>
              </a:rPr>
              <a:t>Giá</a:t>
            </a:r>
            <a:r>
              <a:rPr lang="en-US" dirty="0">
                <a:solidFill>
                  <a:srgbClr val="000000"/>
                </a:solidFill>
              </a:rPr>
              <a:t>: 240.000 VNĐ</a:t>
            </a:r>
          </a:p>
        </p:txBody>
      </p:sp>
      <p:pic>
        <p:nvPicPr>
          <p:cNvPr id="22" name="Picture 21" descr="A picture containing sky, object&#10;&#10;Description generated with high confidence">
            <a:extLst>
              <a:ext uri="{FF2B5EF4-FFF2-40B4-BE49-F238E27FC236}">
                <a16:creationId xmlns:a16="http://schemas.microsoft.com/office/drawing/2014/main" xmlns="" id="{A3928546-6D76-4986-B58A-8ABA315615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8" y="4494679"/>
            <a:ext cx="1364974" cy="1073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66461C0-4A80-4B37-B1E7-6814884BC3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18" y="4513988"/>
            <a:ext cx="1364974" cy="1073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AEB8D71B-F629-43B3-B83A-5577774065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71" y="1035615"/>
            <a:ext cx="2231251" cy="15729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F31CFD-0AFB-4C05-B773-612F8F5B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83-EE6B-49C2-8E92-6FB599AEBB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Từ Dũ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ừ Dũ theme" id="{EF102904-E091-4AF7-9D0E-CB2D65B6BB09}" vid="{B6257DBA-2CC4-473E-801D-5C33616C80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Từ Dũ theme</Template>
  <TotalTime>589</TotalTime>
  <Words>3047</Words>
  <Application>Microsoft Office PowerPoint</Application>
  <PresentationFormat>On-screen Show (4:3)</PresentationFormat>
  <Paragraphs>541</Paragraphs>
  <Slides>64</Slides>
  <Notes>2</Notes>
  <HiddenSlides>14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Từ Dũ theme</vt:lpstr>
      <vt:lpstr>chuyên đề  TƯ VẤN NGỪA THAI</vt:lpstr>
      <vt:lpstr>Các thành viên</vt:lpstr>
      <vt:lpstr>Mục tiêu</vt:lpstr>
      <vt:lpstr>Nội dung</vt:lpstr>
      <vt:lpstr>Tổng quan các phương pháp tránh thai</vt:lpstr>
      <vt:lpstr>Các phương pháp tránh thai</vt:lpstr>
      <vt:lpstr>PowerPoint Presentation</vt:lpstr>
      <vt:lpstr>PowerPoint Presentation</vt:lpstr>
      <vt:lpstr>PowerPoint Presentation</vt:lpstr>
      <vt:lpstr>Các phương pháp tránh thai</vt:lpstr>
      <vt:lpstr>PowerPoint Presentation</vt:lpstr>
      <vt:lpstr>PowerPoint Presentation</vt:lpstr>
      <vt:lpstr>Lựa chọn phương pháp tranh thai phù hợp</vt:lpstr>
      <vt:lpstr>Đặc tính của bệnh nhân</vt:lpstr>
      <vt:lpstr>Đặc tính của bệnh nhân</vt:lpstr>
      <vt:lpstr>Câu hỏi tư vấn</vt:lpstr>
      <vt:lpstr>Câu hỏi tư vấn</vt:lpstr>
      <vt:lpstr>Câu hỏi tư vấn</vt:lpstr>
      <vt:lpstr>Câu hỏi tư vấn</vt:lpstr>
      <vt:lpstr>PowerPoint Presentation</vt:lpstr>
      <vt:lpstr>Phân loại biện pháp tránh thai</vt:lpstr>
      <vt:lpstr>Tránh thai ở trẻ vị thành niên</vt:lpstr>
      <vt:lpstr>Tránh thai ở trẻ vị thành niên</vt:lpstr>
      <vt:lpstr>Tránh thai ở trẻ vị thành niên</vt:lpstr>
      <vt:lpstr>Tiền mãn kinh</vt:lpstr>
      <vt:lpstr>Tiền mãn kinh</vt:lpstr>
      <vt:lpstr>Hậu sản</vt:lpstr>
      <vt:lpstr>Hậu sản</vt:lpstr>
      <vt:lpstr>Hậu sản</vt:lpstr>
      <vt:lpstr>Hậu sản</vt:lpstr>
      <vt:lpstr>Hậu sản</vt:lpstr>
      <vt:lpstr>Hậu sản</vt:lpstr>
      <vt:lpstr>tránh thai ở người phụ nữ có bệnh lý đi kèm</vt:lpstr>
      <vt:lpstr>Nhóm ĐTĐ, THA, béo phì</vt:lpstr>
      <vt:lpstr>ĐÁI THÁO ĐƯỜNG</vt:lpstr>
      <vt:lpstr>TĂNG HUYẾT ÁP </vt:lpstr>
      <vt:lpstr>BÉO PHÌ</vt:lpstr>
      <vt:lpstr>Nhóm bệnh lí phụ khoa</vt:lpstr>
      <vt:lpstr>AUB</vt:lpstr>
      <vt:lpstr>Bệnh nguyên bào nuôi</vt:lpstr>
      <vt:lpstr>Nhóm bệnh STIs</vt:lpstr>
      <vt:lpstr>Nhóm bệnh STIs</vt:lpstr>
      <vt:lpstr>Viêm vùng chậu</vt:lpstr>
      <vt:lpstr>Tương tác thuốc</vt:lpstr>
      <vt:lpstr>Tương tác thuốc</vt:lpstr>
      <vt:lpstr>Tương tác thuốc</vt:lpstr>
      <vt:lpstr>Cách sử dụng một vài biện pháp tránh thai </vt:lpstr>
      <vt:lpstr>Tránh ngày phóng noãn</vt:lpstr>
      <vt:lpstr>Bao cao su nam/nữ</vt:lpstr>
      <vt:lpstr>Tránh thai khẩn cấp</vt:lpstr>
      <vt:lpstr>Tránh thai khẩn cấp</vt:lpstr>
      <vt:lpstr>COCs</vt:lpstr>
      <vt:lpstr>COCs</vt:lpstr>
      <vt:lpstr>POPs</vt:lpstr>
      <vt:lpstr>LASDs</vt:lpstr>
      <vt:lpstr>IUD</vt:lpstr>
      <vt:lpstr>Xử trí các biến cố thường gặp</vt:lpstr>
      <vt:lpstr>Xử trí quên thuốc - COCs</vt:lpstr>
      <vt:lpstr>Xử trí quên thuốc - COCs</vt:lpstr>
      <vt:lpstr>Xử trí quên thuốc - POPs</vt:lpstr>
      <vt:lpstr>Tác dụng phụ - hướng xử trí</vt:lpstr>
      <vt:lpstr>Tác dụng phụ - hướng xử trí</vt:lpstr>
      <vt:lpstr>Tác dụng phụ - hướng xử trí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bacsiphucanhptmm@gmail.com</dc:creator>
  <cp:lastModifiedBy>Hippo</cp:lastModifiedBy>
  <cp:revision>66</cp:revision>
  <dcterms:created xsi:type="dcterms:W3CDTF">2018-10-06T08:54:10Z</dcterms:created>
  <dcterms:modified xsi:type="dcterms:W3CDTF">2018-11-03T13:05:07Z</dcterms:modified>
</cp:coreProperties>
</file>